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8288000" cy="10287000"/>
  <p:notesSz cx="7010400" cy="9296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763CCE-7EAB-4F12-A23D-8F2D04781F82}" v="5" dt="2025-02-20T22:09:43.4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3294" y="1369862"/>
            <a:ext cx="6206839" cy="60782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5327" y="1770888"/>
            <a:ext cx="4156710" cy="18737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37435" y="1046175"/>
            <a:ext cx="6250940" cy="198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0" b="0" i="0">
                <a:solidFill>
                  <a:srgbClr val="231F1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37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0" i="0">
                <a:solidFill>
                  <a:srgbClr val="231F1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37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0" i="0">
                <a:solidFill>
                  <a:srgbClr val="231F1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0" i="0">
                <a:solidFill>
                  <a:srgbClr val="231F1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817" y="-215727"/>
            <a:ext cx="14426971" cy="3783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0" b="0" i="0">
                <a:solidFill>
                  <a:srgbClr val="231F1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6647" y="3138043"/>
            <a:ext cx="7385684" cy="5073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375F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55440"/>
            <a:ext cx="18287998" cy="203155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017" y="3273405"/>
            <a:ext cx="14974263" cy="25385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085449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8936" y="3509594"/>
            <a:ext cx="2708275" cy="147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lr>
                <a:srgbClr val="375F92"/>
              </a:buClr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95" dirty="0">
                <a:solidFill>
                  <a:srgbClr val="375F92"/>
                </a:solidFill>
                <a:latin typeface="Calibri"/>
                <a:cs typeface="Calibri"/>
              </a:rPr>
              <a:t>South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Dakota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4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Nevada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Wyoming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936" y="5460568"/>
            <a:ext cx="4074160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40" dirty="0">
                <a:solidFill>
                  <a:srgbClr val="375F92"/>
                </a:solidFill>
                <a:latin typeface="Calibri"/>
                <a:cs typeface="Calibri"/>
              </a:rPr>
              <a:t>Burdensome</a:t>
            </a:r>
            <a:r>
              <a:rPr sz="3000" b="1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0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165" dirty="0">
                <a:solidFill>
                  <a:srgbClr val="375F92"/>
                </a:solidFill>
                <a:latin typeface="Calibri"/>
                <a:cs typeface="Calibri"/>
              </a:rPr>
              <a:t>States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5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New</a:t>
            </a:r>
            <a:r>
              <a:rPr sz="3000" spc="-9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375F92"/>
                </a:solidFill>
                <a:latin typeface="Calibri"/>
                <a:cs typeface="Calibri"/>
              </a:rPr>
              <a:t>York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8936" y="6436614"/>
            <a:ext cx="2634615" cy="98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California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Rhode</a:t>
            </a:r>
            <a:r>
              <a:rPr sz="30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375F92"/>
                </a:solidFill>
                <a:latin typeface="Calibri"/>
                <a:cs typeface="Calibri"/>
              </a:rPr>
              <a:t>Island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8936" y="2534539"/>
            <a:ext cx="10567670" cy="98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95545" algn="l"/>
              </a:tabLst>
            </a:pPr>
            <a:r>
              <a:rPr sz="3000" b="1" spc="165" dirty="0">
                <a:solidFill>
                  <a:srgbClr val="375F92"/>
                </a:solidFill>
                <a:latin typeface="Calibri"/>
                <a:cs typeface="Calibri"/>
              </a:rPr>
              <a:t>Best</a:t>
            </a:r>
            <a:r>
              <a:rPr sz="3000" b="1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000" b="1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95" dirty="0">
                <a:solidFill>
                  <a:srgbClr val="375F92"/>
                </a:solidFill>
                <a:latin typeface="Calibri"/>
                <a:cs typeface="Calibri"/>
              </a:rPr>
              <a:t>Advantage</a:t>
            </a:r>
            <a:r>
              <a:rPr sz="3000" b="1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160" dirty="0">
                <a:solidFill>
                  <a:srgbClr val="375F92"/>
                </a:solidFill>
                <a:latin typeface="Calibri"/>
                <a:cs typeface="Calibri"/>
              </a:rPr>
              <a:t>States</a:t>
            </a:r>
            <a:r>
              <a:rPr sz="3000" b="1" dirty="0">
                <a:solidFill>
                  <a:srgbClr val="375F92"/>
                </a:solidFill>
                <a:latin typeface="Calibri"/>
                <a:cs typeface="Calibri"/>
              </a:rPr>
              <a:t>	</a:t>
            </a:r>
            <a:r>
              <a:rPr sz="3000" b="1" spc="170" dirty="0">
                <a:solidFill>
                  <a:srgbClr val="375F92"/>
                </a:solidFill>
                <a:latin typeface="Calibri"/>
                <a:cs typeface="Calibri"/>
              </a:rPr>
              <a:t>States</a:t>
            </a:r>
            <a:r>
              <a:rPr sz="3000" b="1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75" dirty="0">
                <a:solidFill>
                  <a:srgbClr val="375F92"/>
                </a:solidFill>
                <a:latin typeface="Calibri"/>
                <a:cs typeface="Calibri"/>
              </a:rPr>
              <a:t>That</a:t>
            </a:r>
            <a:r>
              <a:rPr sz="3000" b="1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85" dirty="0">
                <a:solidFill>
                  <a:srgbClr val="375F92"/>
                </a:solidFill>
                <a:latin typeface="Calibri"/>
                <a:cs typeface="Calibri"/>
              </a:rPr>
              <a:t>Offer</a:t>
            </a:r>
            <a:r>
              <a:rPr sz="3000" b="1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105" dirty="0">
                <a:solidFill>
                  <a:srgbClr val="375F92"/>
                </a:solidFill>
                <a:latin typeface="Calibri"/>
                <a:cs typeface="Calibri"/>
              </a:rPr>
              <a:t>Job</a:t>
            </a:r>
            <a:r>
              <a:rPr sz="3000" b="1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000" b="1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170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Texas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2111" y="3022218"/>
            <a:ext cx="5178425" cy="479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105" dirty="0">
                <a:solidFill>
                  <a:srgbClr val="375F92"/>
                </a:solidFill>
                <a:latin typeface="Calibri"/>
                <a:cs typeface="Calibri"/>
              </a:rPr>
              <a:t>Alabama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50" dirty="0">
                <a:solidFill>
                  <a:srgbClr val="375F92"/>
                </a:solidFill>
                <a:latin typeface="Calibri"/>
                <a:cs typeface="Calibri"/>
              </a:rPr>
              <a:t>Georgia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95" dirty="0">
                <a:solidFill>
                  <a:srgbClr val="375F92"/>
                </a:solidFill>
                <a:latin typeface="Calibri"/>
                <a:cs typeface="Calibri"/>
              </a:rPr>
              <a:t>South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05" dirty="0">
                <a:solidFill>
                  <a:srgbClr val="375F92"/>
                </a:solidFill>
                <a:latin typeface="Calibri"/>
                <a:cs typeface="Calibri"/>
              </a:rPr>
              <a:t>Carolina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95" dirty="0">
                <a:solidFill>
                  <a:srgbClr val="375F92"/>
                </a:solidFill>
                <a:latin typeface="Calibri"/>
                <a:cs typeface="Calibri"/>
              </a:rPr>
              <a:t>Mississippi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Tennessee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Virginia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5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65" dirty="0">
                <a:solidFill>
                  <a:srgbClr val="375F92"/>
                </a:solidFill>
                <a:latin typeface="Calibri"/>
                <a:cs typeface="Calibri"/>
              </a:rPr>
              <a:t>Ohio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Kentucky</a:t>
            </a:r>
            <a:endParaRPr sz="3000">
              <a:latin typeface="Calibri"/>
              <a:cs typeface="Calibri"/>
            </a:endParaRPr>
          </a:p>
          <a:p>
            <a:pPr marL="469900" marR="5080" indent="-457200">
              <a:lnSpc>
                <a:spcPts val="3240"/>
              </a:lnSpc>
              <a:spcBef>
                <a:spcPts val="645"/>
              </a:spcBef>
              <a:buSzPct val="123333"/>
              <a:buFont typeface="Arial"/>
              <a:buChar char="•"/>
              <a:tabLst>
                <a:tab pos="469900" algn="l"/>
              </a:tabLst>
            </a:pP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North </a:t>
            </a:r>
            <a:r>
              <a:rPr sz="3000" spc="114" dirty="0">
                <a:solidFill>
                  <a:srgbClr val="375F92"/>
                </a:solidFill>
                <a:latin typeface="Calibri"/>
                <a:cs typeface="Calibri"/>
              </a:rPr>
              <a:t>Carolina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-135" dirty="0">
                <a:solidFill>
                  <a:srgbClr val="375F92"/>
                </a:solidFill>
                <a:latin typeface="Calibri"/>
                <a:cs typeface="Calibri"/>
              </a:rPr>
              <a:t>–</a:t>
            </a:r>
            <a:r>
              <a:rPr sz="30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job</a:t>
            </a:r>
            <a:r>
              <a:rPr sz="30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50" dirty="0">
                <a:solidFill>
                  <a:srgbClr val="375F92"/>
                </a:solidFill>
                <a:latin typeface="Calibri"/>
                <a:cs typeface="Calibri"/>
              </a:rPr>
              <a:t>creation </a:t>
            </a:r>
            <a:r>
              <a:rPr sz="3000" spc="45" dirty="0">
                <a:solidFill>
                  <a:srgbClr val="375F92"/>
                </a:solidFill>
                <a:latin typeface="Calibri"/>
                <a:cs typeface="Calibri"/>
              </a:rPr>
              <a:t>grants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65763" y="4404486"/>
            <a:ext cx="5992495" cy="98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70" dirty="0">
                <a:solidFill>
                  <a:srgbClr val="375F92"/>
                </a:solidFill>
                <a:latin typeface="Calibri"/>
                <a:cs typeface="Calibri"/>
              </a:rPr>
              <a:t>States</a:t>
            </a:r>
            <a:r>
              <a:rPr sz="3000" b="1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50" dirty="0">
                <a:solidFill>
                  <a:srgbClr val="375F92"/>
                </a:solidFill>
                <a:latin typeface="Calibri"/>
                <a:cs typeface="Calibri"/>
              </a:rPr>
              <a:t>with</a:t>
            </a:r>
            <a:r>
              <a:rPr sz="3000" b="1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114" dirty="0">
                <a:solidFill>
                  <a:srgbClr val="375F92"/>
                </a:solidFill>
                <a:latin typeface="Calibri"/>
                <a:cs typeface="Calibri"/>
              </a:rPr>
              <a:t>Investment</a:t>
            </a:r>
            <a:r>
              <a:rPr sz="3000" b="1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000" b="1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b="1" spc="170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California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763" y="5379846"/>
            <a:ext cx="2312670" cy="196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New</a:t>
            </a:r>
            <a:r>
              <a:rPr sz="3000" spc="-9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375F92"/>
                </a:solidFill>
                <a:latin typeface="Calibri"/>
                <a:cs typeface="Calibri"/>
              </a:rPr>
              <a:t>York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New</a:t>
            </a:r>
            <a:r>
              <a:rPr sz="3000" spc="-9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55" dirty="0">
                <a:solidFill>
                  <a:srgbClr val="375F92"/>
                </a:solidFill>
                <a:latin typeface="Calibri"/>
                <a:cs typeface="Calibri"/>
              </a:rPr>
              <a:t>Jersey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Texas</a:t>
            </a:r>
            <a:endParaRPr sz="30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469265" algn="l"/>
              </a:tabLst>
            </a:pP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Virginia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978395"/>
            <a:ext cx="18288000" cy="9309100"/>
            <a:chOff x="0" y="978395"/>
            <a:chExt cx="18288000" cy="93091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55495" y="8383536"/>
              <a:ext cx="3674363" cy="17266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449" y="8531149"/>
              <a:ext cx="6149848" cy="10204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78395"/>
              <a:ext cx="8026908" cy="85192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05890" y="303098"/>
            <a:ext cx="575881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State</a:t>
            </a:r>
            <a:r>
              <a:rPr spc="-450" dirty="0"/>
              <a:t> </a:t>
            </a:r>
            <a:r>
              <a:rPr spc="-30" dirty="0"/>
              <a:t>Credits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31214" y="1533270"/>
            <a:ext cx="6497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30" dirty="0">
                <a:latin typeface="Arial Black"/>
                <a:cs typeface="Arial Black"/>
              </a:rPr>
              <a:t>What</a:t>
            </a:r>
            <a:r>
              <a:rPr sz="3600" spc="-265" dirty="0">
                <a:latin typeface="Arial Black"/>
                <a:cs typeface="Arial Black"/>
              </a:rPr>
              <a:t> </a:t>
            </a:r>
            <a:r>
              <a:rPr sz="3600" spc="-275" dirty="0">
                <a:latin typeface="Arial Black"/>
                <a:cs typeface="Arial Black"/>
              </a:rPr>
              <a:t>Does</a:t>
            </a:r>
            <a:r>
              <a:rPr sz="3600" spc="-260" dirty="0">
                <a:latin typeface="Arial Black"/>
                <a:cs typeface="Arial Black"/>
              </a:rPr>
              <a:t> </a:t>
            </a:r>
            <a:r>
              <a:rPr sz="3600" spc="-240" dirty="0">
                <a:latin typeface="Arial Black"/>
                <a:cs typeface="Arial Black"/>
              </a:rPr>
              <a:t>Your</a:t>
            </a:r>
            <a:r>
              <a:rPr sz="3600" spc="-260" dirty="0">
                <a:latin typeface="Arial Black"/>
                <a:cs typeface="Arial Black"/>
              </a:rPr>
              <a:t> </a:t>
            </a:r>
            <a:r>
              <a:rPr sz="3600" spc="-254" dirty="0">
                <a:latin typeface="Arial Black"/>
                <a:cs typeface="Arial Black"/>
              </a:rPr>
              <a:t>State</a:t>
            </a:r>
            <a:r>
              <a:rPr sz="3600" spc="-270" dirty="0">
                <a:latin typeface="Arial Black"/>
                <a:cs typeface="Arial Black"/>
              </a:rPr>
              <a:t> </a:t>
            </a:r>
            <a:r>
              <a:rPr sz="3600" spc="-90" dirty="0">
                <a:latin typeface="Arial Black"/>
                <a:cs typeface="Arial Black"/>
              </a:rPr>
              <a:t>Offer?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173711" y="528193"/>
            <a:ext cx="5461000" cy="9074150"/>
            <a:chOff x="12173711" y="528193"/>
            <a:chExt cx="5461000" cy="9074150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5879" y="8863012"/>
              <a:ext cx="3108325" cy="7387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73711" y="528193"/>
              <a:ext cx="5103240" cy="29411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3583" y="21"/>
              <a:ext cx="14504416" cy="102868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085449" cy="10287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09547" y="936311"/>
            <a:ext cx="7277734" cy="6851650"/>
          </a:xfrm>
          <a:prstGeom prst="rect">
            <a:avLst/>
          </a:prstGeom>
        </p:spPr>
        <p:txBody>
          <a:bodyPr vert="horz" wrap="square" lIns="0" tIns="31496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2480"/>
              </a:spcBef>
            </a:pPr>
            <a:r>
              <a:rPr sz="4000" spc="-225" dirty="0">
                <a:latin typeface="Arial Black"/>
                <a:cs typeface="Arial Black"/>
              </a:rPr>
              <a:t>What’s</a:t>
            </a:r>
            <a:r>
              <a:rPr sz="4000" spc="-295" dirty="0">
                <a:latin typeface="Arial Black"/>
                <a:cs typeface="Arial Black"/>
              </a:rPr>
              <a:t> </a:t>
            </a:r>
            <a:r>
              <a:rPr sz="4000" spc="-90" dirty="0">
                <a:latin typeface="Arial Black"/>
                <a:cs typeface="Arial Black"/>
              </a:rPr>
              <a:t>in</a:t>
            </a:r>
            <a:r>
              <a:rPr sz="4000" spc="-280" dirty="0">
                <a:latin typeface="Arial Black"/>
                <a:cs typeface="Arial Black"/>
              </a:rPr>
              <a:t> </a:t>
            </a:r>
            <a:r>
              <a:rPr sz="4000" spc="-160" dirty="0">
                <a:latin typeface="Arial Black"/>
                <a:cs typeface="Arial Black"/>
              </a:rPr>
              <a:t>It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70" dirty="0">
                <a:latin typeface="Arial Black"/>
                <a:cs typeface="Arial Black"/>
              </a:rPr>
              <a:t>for</a:t>
            </a:r>
            <a:r>
              <a:rPr sz="4000" spc="-280" dirty="0">
                <a:latin typeface="Arial Black"/>
                <a:cs typeface="Arial Black"/>
              </a:rPr>
              <a:t> </a:t>
            </a:r>
            <a:r>
              <a:rPr sz="4000" spc="-330" dirty="0">
                <a:latin typeface="Arial Black"/>
                <a:cs typeface="Arial Black"/>
              </a:rPr>
              <a:t>Me?</a:t>
            </a:r>
            <a:endParaRPr sz="4000">
              <a:latin typeface="Arial Black"/>
              <a:cs typeface="Arial Black"/>
            </a:endParaRPr>
          </a:p>
          <a:p>
            <a:pPr marL="240665" indent="-227965">
              <a:lnSpc>
                <a:spcPts val="4770"/>
              </a:lnSpc>
              <a:spcBef>
                <a:spcPts val="2580"/>
              </a:spcBef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dirty="0">
                <a:solidFill>
                  <a:srgbClr val="375F92"/>
                </a:solidFill>
                <a:latin typeface="Calibri"/>
                <a:cs typeface="Calibri"/>
              </a:rPr>
              <a:t>Work</a:t>
            </a:r>
            <a:r>
              <a:rPr sz="35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55" dirty="0">
                <a:solidFill>
                  <a:srgbClr val="375F92"/>
                </a:solidFill>
                <a:latin typeface="Calibri"/>
                <a:cs typeface="Calibri"/>
              </a:rPr>
              <a:t>Opportunity</a:t>
            </a:r>
            <a:r>
              <a:rPr sz="3500" spc="-1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500" spc="-8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05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r>
              <a:rPr sz="35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65" dirty="0">
                <a:solidFill>
                  <a:srgbClr val="375F92"/>
                </a:solidFill>
                <a:latin typeface="Calibri"/>
                <a:cs typeface="Calibri"/>
              </a:rPr>
              <a:t>(WOTC)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38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200" dirty="0">
                <a:solidFill>
                  <a:srgbClr val="375F92"/>
                </a:solidFill>
                <a:latin typeface="Calibri"/>
                <a:cs typeface="Calibri"/>
              </a:rPr>
              <a:t>HSA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38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120" dirty="0">
                <a:solidFill>
                  <a:srgbClr val="375F92"/>
                </a:solidFill>
                <a:latin typeface="Calibri"/>
                <a:cs typeface="Calibri"/>
              </a:rPr>
              <a:t>Health</a:t>
            </a:r>
            <a:r>
              <a:rPr sz="35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20" dirty="0">
                <a:solidFill>
                  <a:srgbClr val="375F92"/>
                </a:solidFill>
                <a:latin typeface="Calibri"/>
                <a:cs typeface="Calibri"/>
              </a:rPr>
              <a:t>Insurance</a:t>
            </a:r>
            <a:r>
              <a:rPr sz="3500" spc="-8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90" dirty="0">
                <a:solidFill>
                  <a:srgbClr val="375F92"/>
                </a:solidFill>
                <a:latin typeface="Calibri"/>
                <a:cs typeface="Calibri"/>
              </a:rPr>
              <a:t>Premium</a:t>
            </a:r>
            <a:r>
              <a:rPr sz="35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95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3500">
              <a:latin typeface="Calibri"/>
              <a:cs typeface="Calibri"/>
            </a:endParaRPr>
          </a:p>
          <a:p>
            <a:pPr marL="240029" marR="643890" indent="-227965">
              <a:lnSpc>
                <a:spcPct val="86700"/>
              </a:lnSpc>
              <a:spcBef>
                <a:spcPts val="300"/>
              </a:spcBef>
              <a:buSzPct val="122857"/>
              <a:buFont typeface="Arial"/>
              <a:buChar char="•"/>
              <a:tabLst>
                <a:tab pos="241300" algn="l"/>
              </a:tabLst>
            </a:pPr>
            <a:r>
              <a:rPr sz="3500" spc="80" dirty="0">
                <a:solidFill>
                  <a:srgbClr val="375F92"/>
                </a:solidFill>
                <a:latin typeface="Calibri"/>
                <a:cs typeface="Calibri"/>
              </a:rPr>
              <a:t>Pay</a:t>
            </a:r>
            <a:r>
              <a:rPr sz="35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dirty="0">
                <a:solidFill>
                  <a:srgbClr val="375F92"/>
                </a:solidFill>
                <a:latin typeface="Calibri"/>
                <a:cs typeface="Calibri"/>
              </a:rPr>
              <a:t>your</a:t>
            </a:r>
            <a:r>
              <a:rPr sz="35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60" dirty="0">
                <a:solidFill>
                  <a:srgbClr val="375F92"/>
                </a:solidFill>
                <a:latin typeface="Calibri"/>
                <a:cs typeface="Calibri"/>
              </a:rPr>
              <a:t>minor</a:t>
            </a:r>
            <a:r>
              <a:rPr sz="35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90" dirty="0">
                <a:solidFill>
                  <a:srgbClr val="375F92"/>
                </a:solidFill>
                <a:latin typeface="Calibri"/>
                <a:cs typeface="Calibri"/>
              </a:rPr>
              <a:t>children</a:t>
            </a:r>
            <a:r>
              <a:rPr sz="35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dirty="0">
                <a:solidFill>
                  <a:srgbClr val="375F92"/>
                </a:solidFill>
                <a:latin typeface="Calibri"/>
                <a:cs typeface="Calibri"/>
              </a:rPr>
              <a:t>through</a:t>
            </a:r>
            <a:r>
              <a:rPr sz="35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30" dirty="0">
                <a:solidFill>
                  <a:srgbClr val="375F92"/>
                </a:solidFill>
                <a:latin typeface="Calibri"/>
                <a:cs typeface="Calibri"/>
              </a:rPr>
              <a:t>a 	</a:t>
            </a:r>
            <a:r>
              <a:rPr sz="3500" spc="95" dirty="0">
                <a:solidFill>
                  <a:srgbClr val="375F92"/>
                </a:solidFill>
                <a:latin typeface="Calibri"/>
                <a:cs typeface="Calibri"/>
              </a:rPr>
              <a:t>management</a:t>
            </a:r>
            <a:r>
              <a:rPr sz="35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14" dirty="0">
                <a:solidFill>
                  <a:srgbClr val="375F92"/>
                </a:solidFill>
                <a:latin typeface="Calibri"/>
                <a:cs typeface="Calibri"/>
              </a:rPr>
              <a:t>company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15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145" dirty="0">
                <a:solidFill>
                  <a:srgbClr val="375F92"/>
                </a:solidFill>
                <a:latin typeface="Calibri"/>
                <a:cs typeface="Calibri"/>
              </a:rPr>
              <a:t>Home</a:t>
            </a:r>
            <a:r>
              <a:rPr sz="35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10" dirty="0">
                <a:solidFill>
                  <a:srgbClr val="375F92"/>
                </a:solidFill>
                <a:latin typeface="Calibri"/>
                <a:cs typeface="Calibri"/>
              </a:rPr>
              <a:t>Office</a:t>
            </a:r>
            <a:r>
              <a:rPr sz="35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95" dirty="0">
                <a:solidFill>
                  <a:srgbClr val="375F92"/>
                </a:solidFill>
                <a:latin typeface="Calibri"/>
                <a:cs typeface="Calibri"/>
              </a:rPr>
              <a:t>Reimbursement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38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95" dirty="0">
                <a:solidFill>
                  <a:srgbClr val="375F92"/>
                </a:solidFill>
                <a:latin typeface="Calibri"/>
                <a:cs typeface="Calibri"/>
              </a:rPr>
              <a:t>Augusta</a:t>
            </a:r>
            <a:r>
              <a:rPr sz="35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05" dirty="0">
                <a:solidFill>
                  <a:srgbClr val="375F92"/>
                </a:solidFill>
                <a:latin typeface="Calibri"/>
                <a:cs typeface="Calibri"/>
              </a:rPr>
              <a:t>Rule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38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95" dirty="0">
                <a:solidFill>
                  <a:srgbClr val="375F92"/>
                </a:solidFill>
                <a:latin typeface="Calibri"/>
                <a:cs typeface="Calibri"/>
              </a:rPr>
              <a:t>Depreciation/Bonus</a:t>
            </a:r>
            <a:r>
              <a:rPr sz="3500" spc="-9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2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35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30" dirty="0">
                <a:solidFill>
                  <a:srgbClr val="375F92"/>
                </a:solidFill>
                <a:latin typeface="Calibri"/>
                <a:cs typeface="Calibri"/>
              </a:rPr>
              <a:t>Section</a:t>
            </a:r>
            <a:r>
              <a:rPr sz="35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55" dirty="0">
                <a:solidFill>
                  <a:srgbClr val="375F92"/>
                </a:solidFill>
                <a:latin typeface="Calibri"/>
                <a:cs typeface="Calibri"/>
              </a:rPr>
              <a:t>179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38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150" dirty="0">
                <a:solidFill>
                  <a:srgbClr val="375F92"/>
                </a:solidFill>
                <a:latin typeface="Calibri"/>
                <a:cs typeface="Calibri"/>
              </a:rPr>
              <a:t>Capital</a:t>
            </a:r>
            <a:r>
              <a:rPr sz="35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75" dirty="0">
                <a:solidFill>
                  <a:srgbClr val="375F92"/>
                </a:solidFill>
                <a:latin typeface="Calibri"/>
                <a:cs typeface="Calibri"/>
              </a:rPr>
              <a:t>Gains</a:t>
            </a:r>
            <a:r>
              <a:rPr sz="35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80" dirty="0">
                <a:solidFill>
                  <a:srgbClr val="375F92"/>
                </a:solidFill>
                <a:latin typeface="Calibri"/>
                <a:cs typeface="Calibri"/>
              </a:rPr>
              <a:t>Rate</a:t>
            </a:r>
            <a:endParaRPr sz="3500">
              <a:latin typeface="Calibri"/>
              <a:cs typeface="Calibri"/>
            </a:endParaRPr>
          </a:p>
          <a:p>
            <a:pPr marL="240665" indent="-227965">
              <a:lnSpc>
                <a:spcPts val="4770"/>
              </a:lnSpc>
              <a:buSzPct val="122857"/>
              <a:buFont typeface="Arial"/>
              <a:buChar char="•"/>
              <a:tabLst>
                <a:tab pos="240665" algn="l"/>
              </a:tabLst>
            </a:pPr>
            <a:r>
              <a:rPr sz="3500" spc="170" dirty="0">
                <a:solidFill>
                  <a:srgbClr val="375F92"/>
                </a:solidFill>
                <a:latin typeface="Calibri"/>
                <a:cs typeface="Calibri"/>
              </a:rPr>
              <a:t>Balance</a:t>
            </a:r>
            <a:r>
              <a:rPr sz="35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50" dirty="0">
                <a:solidFill>
                  <a:srgbClr val="375F92"/>
                </a:solidFill>
                <a:latin typeface="Calibri"/>
                <a:cs typeface="Calibri"/>
              </a:rPr>
              <a:t>owner’s</a:t>
            </a:r>
            <a:r>
              <a:rPr sz="35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dirty="0">
                <a:solidFill>
                  <a:srgbClr val="375F92"/>
                </a:solidFill>
                <a:latin typeface="Calibri"/>
                <a:cs typeface="Calibri"/>
              </a:rPr>
              <a:t>draw</a:t>
            </a:r>
            <a:r>
              <a:rPr sz="35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12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35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dirty="0">
                <a:solidFill>
                  <a:srgbClr val="375F92"/>
                </a:solidFill>
                <a:latin typeface="Calibri"/>
                <a:cs typeface="Calibri"/>
              </a:rPr>
              <a:t>W2</a:t>
            </a:r>
            <a:r>
              <a:rPr sz="35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500" spc="55" dirty="0">
                <a:solidFill>
                  <a:srgbClr val="375F92"/>
                </a:solidFill>
                <a:latin typeface="Calibri"/>
                <a:cs typeface="Calibri"/>
              </a:rPr>
              <a:t>wage</a:t>
            </a:r>
            <a:endParaRPr sz="35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758939"/>
            <a:ext cx="18288000" cy="9528175"/>
            <a:chOff x="0" y="758939"/>
            <a:chExt cx="18288000" cy="95281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8"/>
              <a:ext cx="6149848" cy="10204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8" y="758939"/>
              <a:ext cx="8055864" cy="85192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464310" y="83946"/>
            <a:ext cx="562673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Tax </a:t>
            </a:r>
            <a:r>
              <a:rPr spc="-310" dirty="0"/>
              <a:t>Strategy</a:t>
            </a: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525879" y="8863012"/>
            <a:ext cx="3108325" cy="7387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2505" y="6993763"/>
            <a:ext cx="224980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80" dirty="0">
                <a:solidFill>
                  <a:srgbClr val="375F92"/>
                </a:solidFill>
                <a:latin typeface="Calibri"/>
                <a:cs typeface="Calibri"/>
              </a:rPr>
              <a:t>Designation</a:t>
            </a:r>
            <a:endParaRPr sz="3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2696"/>
            <a:ext cx="18288000" cy="10274300"/>
            <a:chOff x="0" y="12696"/>
            <a:chExt cx="18288000" cy="10274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4784" y="12696"/>
              <a:ext cx="10030930" cy="10274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449" y="8531149"/>
              <a:ext cx="6149848" cy="102047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16737" y="1598421"/>
            <a:ext cx="6731634" cy="559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80" dirty="0">
                <a:latin typeface="Arial Black"/>
                <a:cs typeface="Arial Black"/>
              </a:rPr>
              <a:t>Next-</a:t>
            </a:r>
            <a:r>
              <a:rPr sz="3600" spc="-270" dirty="0">
                <a:latin typeface="Arial Black"/>
                <a:cs typeface="Arial Black"/>
              </a:rPr>
              <a:t>Level</a:t>
            </a:r>
            <a:r>
              <a:rPr sz="3600" spc="-235" dirty="0">
                <a:latin typeface="Arial Black"/>
                <a:cs typeface="Arial Black"/>
              </a:rPr>
              <a:t> </a:t>
            </a:r>
            <a:r>
              <a:rPr sz="3600" spc="-465" dirty="0">
                <a:latin typeface="Arial Black"/>
                <a:cs typeface="Arial Black"/>
              </a:rPr>
              <a:t>Tax</a:t>
            </a:r>
            <a:r>
              <a:rPr sz="3600" spc="-235" dirty="0">
                <a:latin typeface="Arial Black"/>
                <a:cs typeface="Arial Black"/>
              </a:rPr>
              <a:t> </a:t>
            </a:r>
            <a:r>
              <a:rPr sz="3600" spc="-265" dirty="0">
                <a:latin typeface="Arial Black"/>
                <a:cs typeface="Arial Black"/>
              </a:rPr>
              <a:t>Strategies</a:t>
            </a:r>
            <a:endParaRPr sz="3600">
              <a:latin typeface="Arial Black"/>
              <a:cs typeface="Arial Black"/>
            </a:endParaRPr>
          </a:p>
          <a:p>
            <a:pPr marL="521334" indent="-227965">
              <a:lnSpc>
                <a:spcPts val="4220"/>
              </a:lnSpc>
              <a:spcBef>
                <a:spcPts val="3444"/>
              </a:spcBef>
              <a:buSzPct val="122058"/>
              <a:buFont typeface="Arial"/>
              <a:buChar char="•"/>
              <a:tabLst>
                <a:tab pos="521334" algn="l"/>
              </a:tabLst>
            </a:pPr>
            <a:r>
              <a:rPr sz="3400" spc="114" dirty="0">
                <a:solidFill>
                  <a:srgbClr val="375F92"/>
                </a:solidFill>
                <a:latin typeface="Calibri"/>
                <a:cs typeface="Calibri"/>
              </a:rPr>
              <a:t>Self-</a:t>
            </a:r>
            <a:r>
              <a:rPr sz="3400" spc="85" dirty="0">
                <a:solidFill>
                  <a:srgbClr val="375F92"/>
                </a:solidFill>
                <a:latin typeface="Calibri"/>
                <a:cs typeface="Calibri"/>
              </a:rPr>
              <a:t>Directed</a:t>
            </a:r>
            <a:r>
              <a:rPr sz="34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45" dirty="0">
                <a:solidFill>
                  <a:srgbClr val="375F92"/>
                </a:solidFill>
                <a:latin typeface="Calibri"/>
                <a:cs typeface="Calibri"/>
              </a:rPr>
              <a:t>IRA</a:t>
            </a:r>
            <a:endParaRPr sz="3400">
              <a:latin typeface="Calibri"/>
              <a:cs typeface="Calibri"/>
            </a:endParaRPr>
          </a:p>
          <a:p>
            <a:pPr marL="521334" indent="-227965">
              <a:lnSpc>
                <a:spcPts val="3454"/>
              </a:lnSpc>
              <a:buSzPct val="122058"/>
              <a:buFont typeface="Arial"/>
              <a:buChar char="•"/>
              <a:tabLst>
                <a:tab pos="521334" algn="l"/>
              </a:tabLst>
            </a:pPr>
            <a:r>
              <a:rPr sz="3400" spc="95" dirty="0">
                <a:solidFill>
                  <a:srgbClr val="375F92"/>
                </a:solidFill>
                <a:latin typeface="Calibri"/>
                <a:cs typeface="Calibri"/>
              </a:rPr>
              <a:t>Family</a:t>
            </a:r>
            <a:r>
              <a:rPr sz="34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45" dirty="0">
                <a:solidFill>
                  <a:srgbClr val="375F92"/>
                </a:solidFill>
                <a:latin typeface="Calibri"/>
                <a:cs typeface="Calibri"/>
              </a:rPr>
              <a:t>Trusts</a:t>
            </a:r>
            <a:endParaRPr sz="3400">
              <a:latin typeface="Calibri"/>
              <a:cs typeface="Calibri"/>
            </a:endParaRPr>
          </a:p>
          <a:p>
            <a:pPr marL="521334" indent="-227965">
              <a:lnSpc>
                <a:spcPts val="3454"/>
              </a:lnSpc>
              <a:buSzPct val="122058"/>
              <a:buFont typeface="Arial"/>
              <a:buChar char="•"/>
              <a:tabLst>
                <a:tab pos="521334" algn="l"/>
              </a:tabLst>
            </a:pPr>
            <a:r>
              <a:rPr sz="3400" spc="110" dirty="0">
                <a:solidFill>
                  <a:srgbClr val="375F92"/>
                </a:solidFill>
                <a:latin typeface="Calibri"/>
                <a:cs typeface="Calibri"/>
              </a:rPr>
              <a:t>Charitable</a:t>
            </a:r>
            <a:r>
              <a:rPr sz="34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90" dirty="0">
                <a:solidFill>
                  <a:srgbClr val="375F92"/>
                </a:solidFill>
                <a:latin typeface="Calibri"/>
                <a:cs typeface="Calibri"/>
              </a:rPr>
              <a:t>Remainder</a:t>
            </a:r>
            <a:r>
              <a:rPr sz="34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375F92"/>
                </a:solidFill>
                <a:latin typeface="Calibri"/>
                <a:cs typeface="Calibri"/>
              </a:rPr>
              <a:t>Trust</a:t>
            </a:r>
            <a:r>
              <a:rPr sz="34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100" dirty="0">
                <a:solidFill>
                  <a:srgbClr val="375F92"/>
                </a:solidFill>
                <a:latin typeface="Calibri"/>
                <a:cs typeface="Calibri"/>
              </a:rPr>
              <a:t>(CRT)</a:t>
            </a:r>
            <a:endParaRPr sz="3400">
              <a:latin typeface="Calibri"/>
              <a:cs typeface="Calibri"/>
            </a:endParaRPr>
          </a:p>
          <a:p>
            <a:pPr marL="521334" indent="-227965">
              <a:lnSpc>
                <a:spcPts val="3429"/>
              </a:lnSpc>
              <a:buSzPct val="122058"/>
              <a:buFont typeface="Arial"/>
              <a:buChar char="•"/>
              <a:tabLst>
                <a:tab pos="521334" algn="l"/>
              </a:tabLst>
            </a:pPr>
            <a:r>
              <a:rPr sz="3400" spc="80" dirty="0">
                <a:solidFill>
                  <a:srgbClr val="375F92"/>
                </a:solidFill>
                <a:latin typeface="Calibri"/>
                <a:cs typeface="Calibri"/>
              </a:rPr>
              <a:t>Corporate</a:t>
            </a:r>
            <a:r>
              <a:rPr sz="34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4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375F92"/>
                </a:solidFill>
                <a:latin typeface="Calibri"/>
                <a:cs typeface="Calibri"/>
              </a:rPr>
              <a:t>rate</a:t>
            </a:r>
            <a:r>
              <a:rPr sz="34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140" dirty="0">
                <a:solidFill>
                  <a:srgbClr val="375F92"/>
                </a:solidFill>
                <a:latin typeface="Calibri"/>
                <a:cs typeface="Calibri"/>
              </a:rPr>
              <a:t>15%?</a:t>
            </a:r>
            <a:endParaRPr sz="3400">
              <a:latin typeface="Calibri"/>
              <a:cs typeface="Calibri"/>
            </a:endParaRPr>
          </a:p>
          <a:p>
            <a:pPr marL="521334" indent="-227965">
              <a:lnSpc>
                <a:spcPts val="3485"/>
              </a:lnSpc>
              <a:buSzPct val="123529"/>
              <a:buFont typeface="Arial"/>
              <a:buChar char="•"/>
              <a:tabLst>
                <a:tab pos="521334" algn="l"/>
              </a:tabLst>
            </a:pPr>
            <a:r>
              <a:rPr sz="3400" spc="100" dirty="0">
                <a:solidFill>
                  <a:srgbClr val="375F92"/>
                </a:solidFill>
                <a:latin typeface="Calibri"/>
                <a:cs typeface="Calibri"/>
              </a:rPr>
              <a:t>Family</a:t>
            </a:r>
            <a:r>
              <a:rPr sz="34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80" dirty="0">
                <a:solidFill>
                  <a:srgbClr val="375F92"/>
                </a:solidFill>
                <a:latin typeface="Calibri"/>
                <a:cs typeface="Calibri"/>
              </a:rPr>
              <a:t>Board</a:t>
            </a:r>
            <a:r>
              <a:rPr sz="34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-10" dirty="0">
                <a:solidFill>
                  <a:srgbClr val="375F92"/>
                </a:solidFill>
                <a:latin typeface="Calibri"/>
                <a:cs typeface="Calibri"/>
              </a:rPr>
              <a:t>Meetings</a:t>
            </a:r>
            <a:endParaRPr sz="3400">
              <a:latin typeface="Calibri"/>
              <a:cs typeface="Calibri"/>
            </a:endParaRPr>
          </a:p>
          <a:p>
            <a:pPr marL="521334" indent="-227965">
              <a:lnSpc>
                <a:spcPts val="3450"/>
              </a:lnSpc>
              <a:buSzPct val="122058"/>
              <a:buFont typeface="Arial"/>
              <a:buChar char="•"/>
              <a:tabLst>
                <a:tab pos="521334" algn="l"/>
              </a:tabLst>
            </a:pPr>
            <a:r>
              <a:rPr sz="3400" spc="130" dirty="0">
                <a:solidFill>
                  <a:srgbClr val="375F92"/>
                </a:solidFill>
                <a:latin typeface="Calibri"/>
                <a:cs typeface="Calibri"/>
              </a:rPr>
              <a:t>Real-</a:t>
            </a:r>
            <a:r>
              <a:rPr sz="3400" spc="100" dirty="0">
                <a:solidFill>
                  <a:srgbClr val="375F92"/>
                </a:solidFill>
                <a:latin typeface="Calibri"/>
                <a:cs typeface="Calibri"/>
              </a:rPr>
              <a:t>Estate</a:t>
            </a:r>
            <a:r>
              <a:rPr sz="34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-1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400" spc="-10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70" dirty="0">
                <a:solidFill>
                  <a:srgbClr val="375F92"/>
                </a:solidFill>
                <a:latin typeface="Calibri"/>
                <a:cs typeface="Calibri"/>
              </a:rPr>
              <a:t>Benefits</a:t>
            </a:r>
            <a:endParaRPr sz="3400">
              <a:latin typeface="Calibri"/>
              <a:cs typeface="Calibri"/>
            </a:endParaRPr>
          </a:p>
          <a:p>
            <a:pPr marL="1257300" lvl="1" indent="-227965">
              <a:lnSpc>
                <a:spcPts val="3454"/>
              </a:lnSpc>
              <a:buSzPct val="122058"/>
              <a:buFont typeface="Arial"/>
              <a:buChar char="•"/>
              <a:tabLst>
                <a:tab pos="1257300" algn="l"/>
              </a:tabLst>
            </a:pPr>
            <a:r>
              <a:rPr sz="3400" dirty="0">
                <a:solidFill>
                  <a:srgbClr val="375F92"/>
                </a:solidFill>
                <a:latin typeface="Calibri"/>
                <a:cs typeface="Calibri"/>
              </a:rPr>
              <a:t>Short-Term</a:t>
            </a:r>
            <a:r>
              <a:rPr sz="3400" spc="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95" dirty="0">
                <a:solidFill>
                  <a:srgbClr val="375F92"/>
                </a:solidFill>
                <a:latin typeface="Calibri"/>
                <a:cs typeface="Calibri"/>
              </a:rPr>
              <a:t>Loophole</a:t>
            </a:r>
            <a:endParaRPr sz="3400">
              <a:latin typeface="Calibri"/>
              <a:cs typeface="Calibri"/>
            </a:endParaRPr>
          </a:p>
          <a:p>
            <a:pPr marL="1257300" lvl="1" indent="-227965">
              <a:lnSpc>
                <a:spcPts val="3454"/>
              </a:lnSpc>
              <a:buSzPct val="122058"/>
              <a:buFont typeface="Arial"/>
              <a:buChar char="•"/>
              <a:tabLst>
                <a:tab pos="1257300" algn="l"/>
              </a:tabLst>
            </a:pPr>
            <a:r>
              <a:rPr sz="3400" spc="215" dirty="0">
                <a:solidFill>
                  <a:srgbClr val="375F92"/>
                </a:solidFill>
                <a:latin typeface="Calibri"/>
                <a:cs typeface="Calibri"/>
              </a:rPr>
              <a:t>Cost</a:t>
            </a:r>
            <a:r>
              <a:rPr sz="34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55" dirty="0">
                <a:solidFill>
                  <a:srgbClr val="375F92"/>
                </a:solidFill>
                <a:latin typeface="Calibri"/>
                <a:cs typeface="Calibri"/>
              </a:rPr>
              <a:t>Segregation</a:t>
            </a:r>
            <a:endParaRPr sz="3400">
              <a:latin typeface="Calibri"/>
              <a:cs typeface="Calibri"/>
            </a:endParaRPr>
          </a:p>
          <a:p>
            <a:pPr marL="1257300" lvl="1" indent="-227965">
              <a:lnSpc>
                <a:spcPts val="3429"/>
              </a:lnSpc>
              <a:buSzPct val="122058"/>
              <a:buFont typeface="Arial"/>
              <a:buChar char="•"/>
              <a:tabLst>
                <a:tab pos="1257300" algn="l"/>
              </a:tabLst>
            </a:pPr>
            <a:r>
              <a:rPr sz="3400" spc="100" dirty="0">
                <a:solidFill>
                  <a:srgbClr val="375F92"/>
                </a:solidFill>
                <a:latin typeface="Calibri"/>
                <a:cs typeface="Calibri"/>
              </a:rPr>
              <a:t>Accelerated</a:t>
            </a:r>
            <a:r>
              <a:rPr sz="34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75" dirty="0">
                <a:solidFill>
                  <a:srgbClr val="375F92"/>
                </a:solidFill>
                <a:latin typeface="Calibri"/>
                <a:cs typeface="Calibri"/>
              </a:rPr>
              <a:t>Depreciation</a:t>
            </a:r>
            <a:endParaRPr sz="3400">
              <a:latin typeface="Calibri"/>
              <a:cs typeface="Calibri"/>
            </a:endParaRPr>
          </a:p>
          <a:p>
            <a:pPr marL="1257300" lvl="1" indent="-227965">
              <a:lnSpc>
                <a:spcPts val="4255"/>
              </a:lnSpc>
              <a:buSzPct val="123529"/>
              <a:buFont typeface="Arial"/>
              <a:buChar char="•"/>
              <a:tabLst>
                <a:tab pos="1257300" algn="l"/>
              </a:tabLst>
            </a:pPr>
            <a:r>
              <a:rPr sz="3400" spc="130" dirty="0">
                <a:solidFill>
                  <a:srgbClr val="375F92"/>
                </a:solidFill>
                <a:latin typeface="Calibri"/>
                <a:cs typeface="Calibri"/>
              </a:rPr>
              <a:t>Real-</a:t>
            </a:r>
            <a:r>
              <a:rPr sz="3400" spc="100" dirty="0">
                <a:solidFill>
                  <a:srgbClr val="375F92"/>
                </a:solidFill>
                <a:latin typeface="Calibri"/>
                <a:cs typeface="Calibri"/>
              </a:rPr>
              <a:t>Estate</a:t>
            </a:r>
            <a:r>
              <a:rPr sz="34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400" spc="85" dirty="0">
                <a:solidFill>
                  <a:srgbClr val="375F92"/>
                </a:solidFill>
                <a:latin typeface="Calibri"/>
                <a:cs typeface="Calibri"/>
              </a:rPr>
              <a:t>Professional</a:t>
            </a:r>
            <a:endParaRPr sz="3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078991"/>
            <a:ext cx="10160635" cy="791210"/>
            <a:chOff x="0" y="1078991"/>
            <a:chExt cx="10160635" cy="79121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78991"/>
              <a:ext cx="4913376" cy="7909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4744" y="1078991"/>
              <a:ext cx="7255764" cy="79095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94817" y="451865"/>
            <a:ext cx="8528050" cy="1290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300" spc="-100" dirty="0"/>
              <a:t>Creating</a:t>
            </a:r>
            <a:r>
              <a:rPr sz="8300" spc="-380" dirty="0"/>
              <a:t> </a:t>
            </a:r>
            <a:r>
              <a:rPr sz="8300" spc="-175" dirty="0"/>
              <a:t>Advantages</a:t>
            </a:r>
            <a:endParaRPr sz="8300"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525879" y="8863012"/>
            <a:ext cx="3108325" cy="7387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6278" y="2035905"/>
            <a:ext cx="6248552" cy="62485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9880" y="1308846"/>
            <a:ext cx="9470697" cy="40783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4367" rIns="0" bIns="0" rtlCol="0">
            <a:spAutoFit/>
          </a:bodyPr>
          <a:lstStyle/>
          <a:p>
            <a:pPr marL="4173854">
              <a:lnSpc>
                <a:spcPct val="100000"/>
              </a:lnSpc>
              <a:spcBef>
                <a:spcPts val="100"/>
              </a:spcBef>
            </a:pPr>
            <a:r>
              <a:rPr spc="-95" dirty="0"/>
              <a:t>Becky</a:t>
            </a:r>
            <a:r>
              <a:rPr spc="-225" dirty="0"/>
              <a:t> </a:t>
            </a:r>
            <a:r>
              <a:rPr spc="60" dirty="0"/>
              <a:t>From</a:t>
            </a:r>
            <a:r>
              <a:rPr spc="-220" dirty="0"/>
              <a:t> </a:t>
            </a:r>
            <a:r>
              <a:rPr spc="-10" dirty="0"/>
              <a:t>Boston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8383536"/>
            <a:ext cx="18288000" cy="1903730"/>
            <a:chOff x="0" y="8383536"/>
            <a:chExt cx="18288000" cy="190373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741675"/>
              <a:ext cx="18287998" cy="15453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8"/>
              <a:ext cx="6149848" cy="10204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5879" y="8863012"/>
              <a:ext cx="3108325" cy="738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694814" marR="5080" indent="-1682750">
              <a:lnSpc>
                <a:spcPts val="7300"/>
              </a:lnSpc>
              <a:spcBef>
                <a:spcPts val="1005"/>
              </a:spcBef>
            </a:pPr>
            <a:r>
              <a:rPr sz="6750" b="1" dirty="0">
                <a:solidFill>
                  <a:srgbClr val="294980"/>
                </a:solidFill>
                <a:latin typeface="Calibri"/>
                <a:cs typeface="Calibri"/>
              </a:rPr>
              <a:t>Let</a:t>
            </a:r>
            <a:r>
              <a:rPr sz="6750" b="1" spc="-60" dirty="0">
                <a:solidFill>
                  <a:srgbClr val="294980"/>
                </a:solidFill>
                <a:latin typeface="Calibri"/>
                <a:cs typeface="Calibri"/>
              </a:rPr>
              <a:t> </a:t>
            </a:r>
            <a:r>
              <a:rPr sz="6750" b="1" dirty="0">
                <a:solidFill>
                  <a:srgbClr val="294980"/>
                </a:solidFill>
                <a:latin typeface="Calibri"/>
                <a:cs typeface="Calibri"/>
              </a:rPr>
              <a:t>Us</a:t>
            </a:r>
            <a:r>
              <a:rPr sz="6750" b="1" spc="-55" dirty="0">
                <a:solidFill>
                  <a:srgbClr val="294980"/>
                </a:solidFill>
                <a:latin typeface="Calibri"/>
                <a:cs typeface="Calibri"/>
              </a:rPr>
              <a:t> </a:t>
            </a:r>
            <a:r>
              <a:rPr sz="6750" b="1" dirty="0">
                <a:solidFill>
                  <a:srgbClr val="294980"/>
                </a:solidFill>
                <a:latin typeface="Calibri"/>
                <a:cs typeface="Calibri"/>
              </a:rPr>
              <a:t>Know</a:t>
            </a:r>
            <a:r>
              <a:rPr sz="6750" b="1" spc="-105" dirty="0">
                <a:solidFill>
                  <a:srgbClr val="294980"/>
                </a:solidFill>
                <a:latin typeface="Calibri"/>
                <a:cs typeface="Calibri"/>
              </a:rPr>
              <a:t> </a:t>
            </a:r>
            <a:r>
              <a:rPr sz="6750" b="1" spc="-25" dirty="0">
                <a:solidFill>
                  <a:srgbClr val="294980"/>
                </a:solidFill>
                <a:latin typeface="Calibri"/>
                <a:cs typeface="Calibri"/>
              </a:rPr>
              <a:t>How </a:t>
            </a:r>
            <a:r>
              <a:rPr sz="6750" b="1" dirty="0">
                <a:solidFill>
                  <a:srgbClr val="294980"/>
                </a:solidFill>
                <a:latin typeface="Calibri"/>
                <a:cs typeface="Calibri"/>
              </a:rPr>
              <a:t>We</a:t>
            </a:r>
            <a:r>
              <a:rPr sz="6750" b="1" spc="-245" dirty="0">
                <a:solidFill>
                  <a:srgbClr val="294980"/>
                </a:solidFill>
                <a:latin typeface="Calibri"/>
                <a:cs typeface="Calibri"/>
              </a:rPr>
              <a:t> </a:t>
            </a:r>
            <a:r>
              <a:rPr sz="6750" b="1" spc="-20" dirty="0">
                <a:solidFill>
                  <a:srgbClr val="294980"/>
                </a:solidFill>
                <a:latin typeface="Calibri"/>
                <a:cs typeface="Calibri"/>
              </a:rPr>
              <a:t>Did!</a:t>
            </a:r>
            <a:endParaRPr sz="6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07107" y="182498"/>
            <a:ext cx="16281400" cy="9420225"/>
            <a:chOff x="2007107" y="182498"/>
            <a:chExt cx="16281400" cy="942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1508" y="182498"/>
              <a:ext cx="12056491" cy="94202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05622" y="6663054"/>
              <a:ext cx="1876171" cy="18761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7107" y="3073907"/>
              <a:ext cx="3001518" cy="14638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279" y="3073907"/>
              <a:ext cx="1094994" cy="14638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6927" y="3073907"/>
              <a:ext cx="3579114" cy="146380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07157" y="3230372"/>
            <a:ext cx="510921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0" b="1" dirty="0">
                <a:solidFill>
                  <a:srgbClr val="A35C35"/>
                </a:solidFill>
                <a:latin typeface="Calibri"/>
                <a:cs typeface="Calibri"/>
              </a:rPr>
              <a:t>Fill</a:t>
            </a:r>
            <a:r>
              <a:rPr sz="5250" b="1" spc="-15" dirty="0">
                <a:solidFill>
                  <a:srgbClr val="A35C35"/>
                </a:solidFill>
                <a:latin typeface="Calibri"/>
                <a:cs typeface="Calibri"/>
              </a:rPr>
              <a:t> </a:t>
            </a:r>
            <a:r>
              <a:rPr sz="5250" b="1" dirty="0">
                <a:solidFill>
                  <a:srgbClr val="A35C35"/>
                </a:solidFill>
                <a:latin typeface="Calibri"/>
                <a:cs typeface="Calibri"/>
              </a:rPr>
              <a:t>Out</a:t>
            </a:r>
            <a:r>
              <a:rPr sz="5250" b="1" spc="-30" dirty="0">
                <a:solidFill>
                  <a:srgbClr val="A35C35"/>
                </a:solidFill>
                <a:latin typeface="Calibri"/>
                <a:cs typeface="Calibri"/>
              </a:rPr>
              <a:t> </a:t>
            </a:r>
            <a:r>
              <a:rPr sz="5250" b="1" dirty="0">
                <a:solidFill>
                  <a:srgbClr val="A35C35"/>
                </a:solidFill>
                <a:latin typeface="Calibri"/>
                <a:cs typeface="Calibri"/>
              </a:rPr>
              <a:t>the</a:t>
            </a:r>
            <a:r>
              <a:rPr sz="5250" b="1" spc="-35" dirty="0">
                <a:solidFill>
                  <a:srgbClr val="A35C35"/>
                </a:solidFill>
                <a:latin typeface="Calibri"/>
                <a:cs typeface="Calibri"/>
              </a:rPr>
              <a:t> </a:t>
            </a:r>
            <a:r>
              <a:rPr sz="5250" b="1" spc="-10" dirty="0">
                <a:solidFill>
                  <a:srgbClr val="A35C35"/>
                </a:solidFill>
                <a:latin typeface="Calibri"/>
                <a:cs typeface="Calibri"/>
              </a:rPr>
              <a:t>Survey</a:t>
            </a:r>
            <a:endParaRPr sz="52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4412996"/>
            <a:ext cx="18288000" cy="5874385"/>
            <a:chOff x="0" y="4412996"/>
            <a:chExt cx="18288000" cy="587438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5759" y="4463796"/>
              <a:ext cx="4114799" cy="41148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80359" y="4438396"/>
              <a:ext cx="4165600" cy="4165600"/>
            </a:xfrm>
            <a:custGeom>
              <a:avLst/>
              <a:gdLst/>
              <a:ahLst/>
              <a:cxnLst/>
              <a:rect l="l" t="t" r="r" b="b"/>
              <a:pathLst>
                <a:path w="4165600" h="4165600">
                  <a:moveTo>
                    <a:pt x="0" y="4165600"/>
                  </a:moveTo>
                  <a:lnTo>
                    <a:pt x="4165599" y="4165600"/>
                  </a:lnTo>
                  <a:lnTo>
                    <a:pt x="4165599" y="0"/>
                  </a:lnTo>
                  <a:lnTo>
                    <a:pt x="0" y="0"/>
                  </a:lnTo>
                  <a:lnTo>
                    <a:pt x="0" y="4165600"/>
                  </a:lnTo>
                  <a:close/>
                </a:path>
              </a:pathLst>
            </a:custGeom>
            <a:ln w="50800">
              <a:solidFill>
                <a:srgbClr val="A7A7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741675"/>
            <a:ext cx="18287998" cy="15453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017" y="2797155"/>
            <a:ext cx="14974263" cy="25385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53661" y="5624321"/>
            <a:ext cx="998029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b="1" i="1" dirty="0">
                <a:solidFill>
                  <a:srgbClr val="DEA352"/>
                </a:solidFill>
                <a:latin typeface="Calibri"/>
                <a:cs typeface="Calibri"/>
              </a:rPr>
              <a:t>Thank</a:t>
            </a:r>
            <a:r>
              <a:rPr sz="7500" b="1" i="1" spc="-114" dirty="0">
                <a:solidFill>
                  <a:srgbClr val="DEA352"/>
                </a:solidFill>
                <a:latin typeface="Calibri"/>
                <a:cs typeface="Calibri"/>
              </a:rPr>
              <a:t> </a:t>
            </a:r>
            <a:r>
              <a:rPr sz="7500" b="1" i="1" spc="-470" dirty="0">
                <a:solidFill>
                  <a:srgbClr val="DEA352"/>
                </a:solidFill>
                <a:latin typeface="Calibri"/>
                <a:cs typeface="Calibri"/>
              </a:rPr>
              <a:t>Y</a:t>
            </a:r>
            <a:r>
              <a:rPr sz="7500" b="1" i="1" spc="90" dirty="0">
                <a:solidFill>
                  <a:srgbClr val="DEA352"/>
                </a:solidFill>
                <a:latin typeface="Calibri"/>
                <a:cs typeface="Calibri"/>
              </a:rPr>
              <a:t>o</a:t>
            </a:r>
            <a:r>
              <a:rPr sz="7500" b="1" i="1" spc="95" dirty="0">
                <a:solidFill>
                  <a:srgbClr val="DEA352"/>
                </a:solidFill>
                <a:latin typeface="Calibri"/>
                <a:cs typeface="Calibri"/>
              </a:rPr>
              <a:t>u</a:t>
            </a:r>
            <a:r>
              <a:rPr sz="7500" b="1" i="1" spc="-110" dirty="0">
                <a:solidFill>
                  <a:srgbClr val="DEA352"/>
                </a:solidFill>
                <a:latin typeface="Calibri"/>
                <a:cs typeface="Calibri"/>
              </a:rPr>
              <a:t> </a:t>
            </a:r>
            <a:r>
              <a:rPr sz="7500" b="1" i="1" dirty="0">
                <a:solidFill>
                  <a:srgbClr val="DEA352"/>
                </a:solidFill>
                <a:latin typeface="Calibri"/>
                <a:cs typeface="Calibri"/>
              </a:rPr>
              <a:t>for</a:t>
            </a:r>
            <a:r>
              <a:rPr sz="7500" b="1" i="1" spc="-110" dirty="0">
                <a:solidFill>
                  <a:srgbClr val="DEA352"/>
                </a:solidFill>
                <a:latin typeface="Calibri"/>
                <a:cs typeface="Calibri"/>
              </a:rPr>
              <a:t> </a:t>
            </a:r>
            <a:r>
              <a:rPr sz="7500" b="1" i="1" dirty="0">
                <a:solidFill>
                  <a:srgbClr val="DEA352"/>
                </a:solidFill>
                <a:latin typeface="Calibri"/>
                <a:cs typeface="Calibri"/>
              </a:rPr>
              <a:t>Joining</a:t>
            </a:r>
            <a:r>
              <a:rPr sz="7500" b="1" i="1" spc="-135" dirty="0">
                <a:solidFill>
                  <a:srgbClr val="DEA352"/>
                </a:solidFill>
                <a:latin typeface="Calibri"/>
                <a:cs typeface="Calibri"/>
              </a:rPr>
              <a:t> </a:t>
            </a:r>
            <a:r>
              <a:rPr sz="7500" b="1" i="1" spc="-25" dirty="0">
                <a:solidFill>
                  <a:srgbClr val="DEA352"/>
                </a:solidFill>
                <a:latin typeface="Calibri"/>
                <a:cs typeface="Calibri"/>
              </a:rPr>
              <a:t>Us!</a:t>
            </a:r>
            <a:endParaRPr sz="7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741675"/>
            <a:ext cx="18287998" cy="15453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4166" y="2621041"/>
            <a:ext cx="11745069" cy="3717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7226" y="4084081"/>
            <a:ext cx="12458183" cy="37178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65678" y="1697481"/>
            <a:ext cx="1232662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1480">
              <a:lnSpc>
                <a:spcPct val="100000"/>
              </a:lnSpc>
              <a:spcBef>
                <a:spcPts val="100"/>
              </a:spcBef>
            </a:pPr>
            <a:r>
              <a:rPr sz="9600" b="1" spc="-330" dirty="0">
                <a:solidFill>
                  <a:srgbClr val="000000"/>
                </a:solidFill>
                <a:latin typeface="Times New Roman"/>
                <a:cs typeface="Times New Roman"/>
              </a:rPr>
              <a:t>What</a:t>
            </a:r>
            <a:r>
              <a:rPr sz="9600" b="1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-345" dirty="0">
                <a:solidFill>
                  <a:srgbClr val="000000"/>
                </a:solidFill>
                <a:latin typeface="Times New Roman"/>
                <a:cs typeface="Times New Roman"/>
              </a:rPr>
              <a:t>You</a:t>
            </a:r>
            <a:r>
              <a:rPr sz="960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-265" dirty="0">
                <a:solidFill>
                  <a:srgbClr val="000000"/>
                </a:solidFill>
                <a:latin typeface="Times New Roman"/>
                <a:cs typeface="Times New Roman"/>
              </a:rPr>
              <a:t>Never</a:t>
            </a:r>
            <a:r>
              <a:rPr sz="960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-560" dirty="0">
                <a:solidFill>
                  <a:srgbClr val="000000"/>
                </a:solidFill>
                <a:latin typeface="Times New Roman"/>
                <a:cs typeface="Times New Roman"/>
              </a:rPr>
              <a:t>Knew </a:t>
            </a:r>
            <a:r>
              <a:rPr sz="9600" b="1" spc="-345" dirty="0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sz="9600" b="1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-484" dirty="0">
                <a:solidFill>
                  <a:srgbClr val="000000"/>
                </a:solidFill>
                <a:latin typeface="Times New Roman"/>
                <a:cs typeface="Times New Roman"/>
              </a:rPr>
              <a:t>IRS</a:t>
            </a:r>
            <a:r>
              <a:rPr sz="9600" b="1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dirty="0">
                <a:solidFill>
                  <a:srgbClr val="000000"/>
                </a:solidFill>
                <a:latin typeface="Times New Roman"/>
                <a:cs typeface="Times New Roman"/>
              </a:rPr>
              <a:t>Will</a:t>
            </a:r>
            <a:r>
              <a:rPr sz="9600" b="1" spc="-1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-420" dirty="0">
                <a:solidFill>
                  <a:srgbClr val="000000"/>
                </a:solidFill>
                <a:latin typeface="Times New Roman"/>
                <a:cs typeface="Times New Roman"/>
              </a:rPr>
              <a:t>Let</a:t>
            </a:r>
            <a:r>
              <a:rPr sz="9600" b="1" spc="-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-345" dirty="0">
                <a:solidFill>
                  <a:srgbClr val="000000"/>
                </a:solidFill>
                <a:latin typeface="Times New Roman"/>
                <a:cs typeface="Times New Roman"/>
              </a:rPr>
              <a:t>You</a:t>
            </a:r>
            <a:r>
              <a:rPr sz="9600" b="1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600" b="1" spc="265" dirty="0">
                <a:solidFill>
                  <a:srgbClr val="000000"/>
                </a:solidFill>
                <a:latin typeface="Times New Roman"/>
                <a:cs typeface="Times New Roman"/>
              </a:rPr>
              <a:t>Do</a:t>
            </a:r>
            <a:endParaRPr sz="96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31700" y="5911005"/>
            <a:ext cx="5306117" cy="5112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81115" y="5674309"/>
            <a:ext cx="5524500" cy="251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5400" b="1" i="1" spc="509" dirty="0">
                <a:solidFill>
                  <a:srgbClr val="00517E"/>
                </a:solidFill>
                <a:latin typeface="Calibri"/>
                <a:cs typeface="Calibri"/>
              </a:rPr>
              <a:t>BECKY</a:t>
            </a:r>
            <a:r>
              <a:rPr sz="5400" b="1" i="1" spc="-120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5400" b="1" i="1" spc="200" dirty="0">
                <a:solidFill>
                  <a:srgbClr val="00517E"/>
                </a:solidFill>
                <a:latin typeface="Calibri"/>
                <a:cs typeface="Calibri"/>
              </a:rPr>
              <a:t>LARAMEE</a:t>
            </a:r>
            <a:endParaRPr sz="5400">
              <a:latin typeface="Calibri"/>
              <a:cs typeface="Calibri"/>
            </a:endParaRPr>
          </a:p>
          <a:p>
            <a:pPr marL="644525" marR="634365" indent="-1270" algn="ctr">
              <a:lnSpc>
                <a:spcPct val="100000"/>
              </a:lnSpc>
              <a:spcBef>
                <a:spcPts val="145"/>
              </a:spcBef>
            </a:pPr>
            <a:r>
              <a:rPr sz="3600" b="1" i="1" spc="250" dirty="0">
                <a:solidFill>
                  <a:srgbClr val="00517E"/>
                </a:solidFill>
                <a:latin typeface="Calibri"/>
                <a:cs typeface="Calibri"/>
              </a:rPr>
              <a:t>Becky</a:t>
            </a:r>
            <a:r>
              <a:rPr sz="3600" b="1" i="1" spc="-45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spc="204" dirty="0">
                <a:solidFill>
                  <a:srgbClr val="00517E"/>
                </a:solidFill>
                <a:latin typeface="Calibri"/>
                <a:cs typeface="Calibri"/>
              </a:rPr>
              <a:t>From</a:t>
            </a:r>
            <a:r>
              <a:rPr sz="3600" b="1" i="1" spc="-80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spc="175" dirty="0">
                <a:solidFill>
                  <a:srgbClr val="00517E"/>
                </a:solidFill>
                <a:latin typeface="Calibri"/>
                <a:cs typeface="Calibri"/>
              </a:rPr>
              <a:t>Boston </a:t>
            </a:r>
            <a:r>
              <a:rPr sz="3600" b="1" i="1" spc="130" dirty="0">
                <a:solidFill>
                  <a:srgbClr val="00517E"/>
                </a:solidFill>
                <a:latin typeface="Calibri"/>
                <a:cs typeface="Calibri"/>
              </a:rPr>
              <a:t>All</a:t>
            </a:r>
            <a:r>
              <a:rPr sz="3600" b="1" i="1" spc="-80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spc="190" dirty="0">
                <a:solidFill>
                  <a:srgbClr val="00517E"/>
                </a:solidFill>
                <a:latin typeface="Calibri"/>
                <a:cs typeface="Calibri"/>
              </a:rPr>
              <a:t>Points</a:t>
            </a:r>
            <a:r>
              <a:rPr sz="3600" b="1" i="1" spc="-80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spc="204" dirty="0">
                <a:solidFill>
                  <a:srgbClr val="00517E"/>
                </a:solidFill>
                <a:latin typeface="Calibri"/>
                <a:cs typeface="Calibri"/>
              </a:rPr>
              <a:t>Limousine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600" b="1" i="1" spc="180" dirty="0">
                <a:solidFill>
                  <a:srgbClr val="00517E"/>
                </a:solidFill>
                <a:latin typeface="Calibri"/>
                <a:cs typeface="Calibri"/>
              </a:rPr>
              <a:t>Laramee</a:t>
            </a:r>
            <a:r>
              <a:rPr sz="3600" b="1" i="1" spc="-105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spc="85" dirty="0">
                <a:solidFill>
                  <a:srgbClr val="00517E"/>
                </a:solidFill>
                <a:latin typeface="Calibri"/>
                <a:cs typeface="Calibri"/>
              </a:rPr>
              <a:t>Tax</a:t>
            </a:r>
            <a:r>
              <a:rPr sz="3600" b="1" i="1" spc="-85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dirty="0">
                <a:solidFill>
                  <a:srgbClr val="00517E"/>
                </a:solidFill>
                <a:latin typeface="Calibri"/>
                <a:cs typeface="Calibri"/>
              </a:rPr>
              <a:t>&amp;</a:t>
            </a:r>
            <a:r>
              <a:rPr sz="3600" b="1" i="1" spc="-95" dirty="0">
                <a:solidFill>
                  <a:srgbClr val="00517E"/>
                </a:solidFill>
                <a:latin typeface="Calibri"/>
                <a:cs typeface="Calibri"/>
              </a:rPr>
              <a:t> </a:t>
            </a:r>
            <a:r>
              <a:rPr sz="3600" b="1" i="1" spc="150" dirty="0">
                <a:solidFill>
                  <a:srgbClr val="00517E"/>
                </a:solidFill>
                <a:latin typeface="Calibri"/>
                <a:cs typeface="Calibri"/>
              </a:rPr>
              <a:t>Accounting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2449" y="8531149"/>
            <a:ext cx="6149848" cy="102047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4255495" y="8383536"/>
            <a:ext cx="3674745" cy="1727200"/>
            <a:chOff x="14255495" y="8383536"/>
            <a:chExt cx="3674745" cy="17272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55495" y="8383536"/>
              <a:ext cx="3674363" cy="17266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25878" y="8863012"/>
              <a:ext cx="3108325" cy="738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5826" y="1522449"/>
            <a:ext cx="11358245" cy="2693035"/>
            <a:chOff x="3475826" y="1522449"/>
            <a:chExt cx="11358245" cy="2693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5826" y="1522449"/>
              <a:ext cx="11357890" cy="765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1244" y="2136647"/>
              <a:ext cx="7043928" cy="20787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04448" y="2136647"/>
              <a:ext cx="1751076" cy="207873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4331" rIns="0" bIns="0" rtlCol="0">
            <a:spAutoFit/>
          </a:bodyPr>
          <a:lstStyle/>
          <a:p>
            <a:pPr marL="5570855" marR="5080" indent="-2490470">
              <a:lnSpc>
                <a:spcPct val="100000"/>
              </a:lnSpc>
              <a:spcBef>
                <a:spcPts val="100"/>
              </a:spcBef>
            </a:pPr>
            <a:r>
              <a:rPr sz="7500" b="1" dirty="0">
                <a:solidFill>
                  <a:srgbClr val="A35C35"/>
                </a:solidFill>
                <a:latin typeface="Arial"/>
                <a:cs typeface="Arial"/>
              </a:rPr>
              <a:t>Welcome</a:t>
            </a:r>
            <a:r>
              <a:rPr sz="7500" b="1" spc="-260" dirty="0">
                <a:solidFill>
                  <a:srgbClr val="A35C35"/>
                </a:solidFill>
                <a:latin typeface="Arial"/>
                <a:cs typeface="Arial"/>
              </a:rPr>
              <a:t> </a:t>
            </a:r>
            <a:r>
              <a:rPr sz="7500" b="1" dirty="0">
                <a:solidFill>
                  <a:srgbClr val="A35C35"/>
                </a:solidFill>
                <a:latin typeface="Arial"/>
                <a:cs typeface="Arial"/>
              </a:rPr>
              <a:t>&amp;</a:t>
            </a:r>
            <a:r>
              <a:rPr sz="7500" b="1" spc="-290" dirty="0">
                <a:solidFill>
                  <a:srgbClr val="A35C35"/>
                </a:solidFill>
                <a:latin typeface="Arial"/>
                <a:cs typeface="Arial"/>
              </a:rPr>
              <a:t> </a:t>
            </a:r>
            <a:r>
              <a:rPr sz="7500" b="1" dirty="0">
                <a:solidFill>
                  <a:srgbClr val="A35C35"/>
                </a:solidFill>
                <a:latin typeface="Arial"/>
                <a:cs typeface="Arial"/>
              </a:rPr>
              <a:t>Thank</a:t>
            </a:r>
            <a:r>
              <a:rPr sz="7500" b="1" spc="-355" dirty="0">
                <a:solidFill>
                  <a:srgbClr val="A35C35"/>
                </a:solidFill>
                <a:latin typeface="Arial"/>
                <a:cs typeface="Arial"/>
              </a:rPr>
              <a:t> </a:t>
            </a:r>
            <a:r>
              <a:rPr sz="7500" b="1" spc="-434" dirty="0">
                <a:solidFill>
                  <a:srgbClr val="A35C35"/>
                </a:solidFill>
                <a:latin typeface="Arial"/>
                <a:cs typeface="Arial"/>
              </a:rPr>
              <a:t>Y</a:t>
            </a:r>
            <a:r>
              <a:rPr sz="7500" b="1" spc="114" dirty="0">
                <a:solidFill>
                  <a:srgbClr val="A35C35"/>
                </a:solidFill>
                <a:latin typeface="Arial"/>
                <a:cs typeface="Arial"/>
              </a:rPr>
              <a:t>ou</a:t>
            </a:r>
            <a:r>
              <a:rPr sz="7500" b="1" spc="-260" dirty="0">
                <a:solidFill>
                  <a:srgbClr val="A35C35"/>
                </a:solidFill>
                <a:latin typeface="Arial"/>
                <a:cs typeface="Arial"/>
              </a:rPr>
              <a:t> </a:t>
            </a:r>
            <a:r>
              <a:rPr sz="7500" b="1" spc="-25" dirty="0">
                <a:solidFill>
                  <a:srgbClr val="A35C35"/>
                </a:solidFill>
                <a:latin typeface="Arial"/>
                <a:cs typeface="Arial"/>
              </a:rPr>
              <a:t>to </a:t>
            </a:r>
            <a:r>
              <a:rPr sz="7500" b="1" dirty="0">
                <a:solidFill>
                  <a:srgbClr val="A35C35"/>
                </a:solidFill>
                <a:latin typeface="Arial"/>
                <a:cs typeface="Arial"/>
              </a:rPr>
              <a:t>Our </a:t>
            </a:r>
            <a:r>
              <a:rPr sz="7500" b="1" spc="-10" dirty="0">
                <a:solidFill>
                  <a:srgbClr val="A35C35"/>
                </a:solidFill>
                <a:latin typeface="Arial"/>
                <a:cs typeface="Arial"/>
              </a:rPr>
              <a:t>Sponsors</a:t>
            </a:r>
            <a:endParaRPr sz="7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8531149"/>
            <a:ext cx="18288000" cy="1756410"/>
            <a:chOff x="0" y="8531149"/>
            <a:chExt cx="18288000" cy="17564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741676"/>
              <a:ext cx="18287998" cy="15453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9"/>
              <a:ext cx="6149848" cy="102047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33800" y="3671570"/>
            <a:ext cx="12615926" cy="39476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49667"/>
            <a:ext cx="17627600" cy="4856480"/>
            <a:chOff x="0" y="1249667"/>
            <a:chExt cx="17627600" cy="4856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31418" y="2150744"/>
              <a:ext cx="4495800" cy="39547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49667"/>
              <a:ext cx="14174724" cy="9067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89482" y="535051"/>
            <a:ext cx="1204722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320" dirty="0"/>
              <a:t>It’s</a:t>
            </a:r>
            <a:r>
              <a:rPr sz="9600" spc="-280" dirty="0"/>
              <a:t> </a:t>
            </a:r>
            <a:r>
              <a:rPr sz="9600" dirty="0"/>
              <a:t>Your</a:t>
            </a:r>
            <a:r>
              <a:rPr sz="9600" spc="-355" dirty="0"/>
              <a:t> </a:t>
            </a:r>
            <a:r>
              <a:rPr sz="9600" spc="-25" dirty="0"/>
              <a:t>American</a:t>
            </a:r>
            <a:r>
              <a:rPr sz="9600" spc="-320" dirty="0"/>
              <a:t> </a:t>
            </a:r>
            <a:r>
              <a:rPr sz="9600" spc="-20" dirty="0"/>
              <a:t>Duty</a:t>
            </a:r>
            <a:endParaRPr sz="9600"/>
          </a:p>
        </p:txBody>
      </p:sp>
      <p:sp>
        <p:nvSpPr>
          <p:cNvPr id="7" name="object 7"/>
          <p:cNvSpPr txBox="1"/>
          <p:nvPr/>
        </p:nvSpPr>
        <p:spPr>
          <a:xfrm>
            <a:off x="863600" y="1468275"/>
            <a:ext cx="14834235" cy="6212840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88595">
              <a:lnSpc>
                <a:spcPct val="100000"/>
              </a:lnSpc>
              <a:spcBef>
                <a:spcPts val="2425"/>
              </a:spcBef>
            </a:pPr>
            <a:r>
              <a:rPr sz="4000" spc="-540" dirty="0">
                <a:solidFill>
                  <a:srgbClr val="231F1C"/>
                </a:solidFill>
                <a:latin typeface="Arial Black"/>
                <a:cs typeface="Arial Black"/>
              </a:rPr>
              <a:t>To</a:t>
            </a:r>
            <a:r>
              <a:rPr sz="4000" spc="-285" dirty="0">
                <a:solidFill>
                  <a:srgbClr val="231F1C"/>
                </a:solidFill>
                <a:latin typeface="Arial Black"/>
                <a:cs typeface="Arial Black"/>
              </a:rPr>
              <a:t> </a:t>
            </a:r>
            <a:r>
              <a:rPr sz="4000" spc="-295" dirty="0">
                <a:solidFill>
                  <a:srgbClr val="231F1C"/>
                </a:solidFill>
                <a:latin typeface="Arial Black"/>
                <a:cs typeface="Arial Black"/>
              </a:rPr>
              <a:t>Pay</a:t>
            </a:r>
            <a:r>
              <a:rPr sz="4000" spc="-280" dirty="0">
                <a:solidFill>
                  <a:srgbClr val="231F1C"/>
                </a:solidFill>
                <a:latin typeface="Arial Black"/>
                <a:cs typeface="Arial Black"/>
              </a:rPr>
              <a:t> </a:t>
            </a:r>
            <a:r>
              <a:rPr sz="4000" spc="-305" dirty="0">
                <a:solidFill>
                  <a:srgbClr val="231F1C"/>
                </a:solidFill>
                <a:latin typeface="Arial Black"/>
                <a:cs typeface="Arial Black"/>
              </a:rPr>
              <a:t>Accurate</a:t>
            </a:r>
            <a:r>
              <a:rPr sz="4000" spc="-270" dirty="0">
                <a:solidFill>
                  <a:srgbClr val="231F1C"/>
                </a:solidFill>
                <a:latin typeface="Arial Black"/>
                <a:cs typeface="Arial Black"/>
              </a:rPr>
              <a:t> </a:t>
            </a:r>
            <a:r>
              <a:rPr sz="4000" spc="-505" dirty="0">
                <a:solidFill>
                  <a:srgbClr val="231F1C"/>
                </a:solidFill>
                <a:latin typeface="Arial Black"/>
                <a:cs typeface="Arial Black"/>
              </a:rPr>
              <a:t>Taxes</a:t>
            </a:r>
            <a:endParaRPr sz="4000">
              <a:latin typeface="Arial Black"/>
              <a:cs typeface="Arial Black"/>
            </a:endParaRPr>
          </a:p>
          <a:p>
            <a:pPr marL="419100" indent="-406400">
              <a:lnSpc>
                <a:spcPct val="100000"/>
              </a:lnSpc>
              <a:spcBef>
                <a:spcPts val="3400"/>
              </a:spcBef>
              <a:buSzPct val="122222"/>
              <a:buChar char="•"/>
              <a:tabLst>
                <a:tab pos="419100" algn="l"/>
              </a:tabLst>
            </a:pPr>
            <a:r>
              <a:rPr sz="3600" spc="50" dirty="0">
                <a:solidFill>
                  <a:srgbClr val="375F92"/>
                </a:solidFill>
                <a:latin typeface="Calibri"/>
                <a:cs typeface="Calibri"/>
              </a:rPr>
              <a:t>The</a:t>
            </a:r>
            <a:r>
              <a:rPr sz="36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55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55" dirty="0">
                <a:solidFill>
                  <a:srgbClr val="375F92"/>
                </a:solidFill>
                <a:latin typeface="Calibri"/>
                <a:cs typeface="Calibri"/>
              </a:rPr>
              <a:t>code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75" dirty="0">
                <a:solidFill>
                  <a:srgbClr val="375F92"/>
                </a:solidFill>
                <a:latin typeface="Calibri"/>
                <a:cs typeface="Calibri"/>
              </a:rPr>
              <a:t>is</a:t>
            </a:r>
            <a:r>
              <a:rPr sz="36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90" dirty="0">
                <a:solidFill>
                  <a:srgbClr val="375F92"/>
                </a:solidFill>
                <a:latin typeface="Calibri"/>
                <a:cs typeface="Calibri"/>
              </a:rPr>
              <a:t>meant</a:t>
            </a:r>
            <a:r>
              <a:rPr sz="36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10" dirty="0">
                <a:solidFill>
                  <a:srgbClr val="375F92"/>
                </a:solidFill>
                <a:latin typeface="Calibri"/>
                <a:cs typeface="Calibri"/>
              </a:rPr>
              <a:t>be</a:t>
            </a:r>
            <a:r>
              <a:rPr sz="36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interpreted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90" dirty="0">
                <a:solidFill>
                  <a:srgbClr val="375F92"/>
                </a:solidFill>
                <a:latin typeface="Calibri"/>
                <a:cs typeface="Calibri"/>
              </a:rPr>
              <a:t>pay</a:t>
            </a:r>
            <a:r>
              <a:rPr sz="36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proper</a:t>
            </a:r>
            <a:r>
              <a:rPr sz="36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85" dirty="0">
                <a:solidFill>
                  <a:srgbClr val="375F92"/>
                </a:solidFill>
                <a:latin typeface="Calibri"/>
                <a:cs typeface="Calibri"/>
              </a:rPr>
              <a:t>taxes</a:t>
            </a:r>
            <a:endParaRPr sz="3600">
              <a:latin typeface="Calibri"/>
              <a:cs typeface="Calibri"/>
            </a:endParaRPr>
          </a:p>
          <a:p>
            <a:pPr marL="419734" indent="-407034">
              <a:lnSpc>
                <a:spcPct val="100000"/>
              </a:lnSpc>
              <a:spcBef>
                <a:spcPts val="1300"/>
              </a:spcBef>
              <a:buSzPct val="122222"/>
              <a:buChar char="•"/>
              <a:tabLst>
                <a:tab pos="419734" algn="l"/>
              </a:tabLst>
            </a:pPr>
            <a:r>
              <a:rPr sz="3600" spc="-1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6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55" dirty="0">
                <a:solidFill>
                  <a:srgbClr val="375F92"/>
                </a:solidFill>
                <a:latin typeface="Calibri"/>
                <a:cs typeface="Calibri"/>
              </a:rPr>
              <a:t>code</a:t>
            </a:r>
            <a:r>
              <a:rPr sz="3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75" dirty="0">
                <a:solidFill>
                  <a:srgbClr val="375F92"/>
                </a:solidFill>
                <a:latin typeface="Calibri"/>
                <a:cs typeface="Calibri"/>
              </a:rPr>
              <a:t>is</a:t>
            </a:r>
            <a:r>
              <a:rPr sz="3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90" dirty="0">
                <a:solidFill>
                  <a:srgbClr val="375F92"/>
                </a:solidFill>
                <a:latin typeface="Calibri"/>
                <a:cs typeface="Calibri"/>
              </a:rPr>
              <a:t>6,871</a:t>
            </a:r>
            <a:r>
              <a:rPr sz="3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30" dirty="0">
                <a:solidFill>
                  <a:srgbClr val="375F92"/>
                </a:solidFill>
                <a:latin typeface="Calibri"/>
                <a:cs typeface="Calibri"/>
              </a:rPr>
              <a:t>pages,</a:t>
            </a:r>
            <a:r>
              <a:rPr sz="36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interpretation</a:t>
            </a:r>
            <a:r>
              <a:rPr sz="36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90" dirty="0">
                <a:solidFill>
                  <a:srgbClr val="375F92"/>
                </a:solidFill>
                <a:latin typeface="Calibri"/>
                <a:cs typeface="Calibri"/>
              </a:rPr>
              <a:t>75,000</a:t>
            </a:r>
            <a:r>
              <a:rPr sz="36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20" dirty="0">
                <a:solidFill>
                  <a:srgbClr val="375F92"/>
                </a:solidFill>
                <a:latin typeface="Calibri"/>
                <a:cs typeface="Calibri"/>
              </a:rPr>
              <a:t>pages</a:t>
            </a:r>
            <a:endParaRPr sz="3600">
              <a:latin typeface="Calibri"/>
              <a:cs typeface="Calibri"/>
            </a:endParaRPr>
          </a:p>
          <a:p>
            <a:pPr marL="419100" indent="-406400">
              <a:lnSpc>
                <a:spcPct val="100000"/>
              </a:lnSpc>
              <a:spcBef>
                <a:spcPts val="1295"/>
              </a:spcBef>
              <a:buSzPct val="122222"/>
              <a:buChar char="•"/>
              <a:tabLst>
                <a:tab pos="419100" algn="l"/>
              </a:tabLst>
            </a:pPr>
            <a:r>
              <a:rPr sz="3600" spc="55" dirty="0">
                <a:solidFill>
                  <a:srgbClr val="375F92"/>
                </a:solidFill>
                <a:latin typeface="Calibri"/>
                <a:cs typeface="Calibri"/>
              </a:rPr>
              <a:t>Paying</a:t>
            </a:r>
            <a:r>
              <a:rPr sz="36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your</a:t>
            </a:r>
            <a:r>
              <a:rPr sz="36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fair</a:t>
            </a:r>
            <a:r>
              <a:rPr sz="36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14" dirty="0">
                <a:solidFill>
                  <a:srgbClr val="375F92"/>
                </a:solidFill>
                <a:latin typeface="Calibri"/>
                <a:cs typeface="Calibri"/>
              </a:rPr>
              <a:t>share</a:t>
            </a:r>
            <a:r>
              <a:rPr sz="3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14" dirty="0">
                <a:solidFill>
                  <a:srgbClr val="375F92"/>
                </a:solidFill>
                <a:latin typeface="Calibri"/>
                <a:cs typeface="Calibri"/>
              </a:rPr>
              <a:t>creates</a:t>
            </a:r>
            <a:r>
              <a:rPr sz="36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60" dirty="0">
                <a:solidFill>
                  <a:srgbClr val="375F92"/>
                </a:solidFill>
                <a:latin typeface="Calibri"/>
                <a:cs typeface="Calibri"/>
              </a:rPr>
              <a:t>economic</a:t>
            </a:r>
            <a:r>
              <a:rPr sz="36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375F92"/>
                </a:solidFill>
                <a:latin typeface="Calibri"/>
                <a:cs typeface="Calibri"/>
              </a:rPr>
              <a:t>growth</a:t>
            </a:r>
            <a:endParaRPr sz="3600">
              <a:latin typeface="Calibri"/>
              <a:cs typeface="Calibri"/>
            </a:endParaRPr>
          </a:p>
          <a:p>
            <a:pPr marL="418465" marR="3284220" indent="-406400">
              <a:lnSpc>
                <a:spcPct val="130000"/>
              </a:lnSpc>
              <a:buSzPct val="122222"/>
              <a:buChar char="•"/>
              <a:tabLst>
                <a:tab pos="480059" algn="l"/>
              </a:tabLst>
            </a:pPr>
            <a:r>
              <a:rPr sz="3600" spc="60" dirty="0">
                <a:solidFill>
                  <a:srgbClr val="375F92"/>
                </a:solidFill>
                <a:latin typeface="Calibri"/>
                <a:cs typeface="Calibri"/>
              </a:rPr>
              <a:t>Lowering</a:t>
            </a:r>
            <a:r>
              <a:rPr sz="36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your</a:t>
            </a:r>
            <a:r>
              <a:rPr sz="36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55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6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75" dirty="0">
                <a:solidFill>
                  <a:srgbClr val="375F92"/>
                </a:solidFill>
                <a:latin typeface="Calibri"/>
                <a:cs typeface="Calibri"/>
              </a:rPr>
              <a:t>burden</a:t>
            </a:r>
            <a:r>
              <a:rPr sz="36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14" dirty="0">
                <a:solidFill>
                  <a:srgbClr val="375F92"/>
                </a:solidFill>
                <a:latin typeface="Calibri"/>
                <a:cs typeface="Calibri"/>
              </a:rPr>
              <a:t>creates</a:t>
            </a:r>
            <a:r>
              <a:rPr sz="36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225" dirty="0">
                <a:solidFill>
                  <a:srgbClr val="375F92"/>
                </a:solidFill>
                <a:latin typeface="Calibri"/>
                <a:cs typeface="Calibri"/>
              </a:rPr>
              <a:t>cash</a:t>
            </a:r>
            <a:r>
              <a:rPr sz="36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flow</a:t>
            </a:r>
            <a:r>
              <a:rPr sz="3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36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00" dirty="0">
                <a:solidFill>
                  <a:srgbClr val="375F92"/>
                </a:solidFill>
                <a:latin typeface="Calibri"/>
                <a:cs typeface="Calibri"/>
              </a:rPr>
              <a:t>infuse</a:t>
            </a:r>
            <a:r>
              <a:rPr sz="3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into 	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the</a:t>
            </a:r>
            <a:r>
              <a:rPr sz="3600" spc="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10" dirty="0">
                <a:solidFill>
                  <a:srgbClr val="375F92"/>
                </a:solidFill>
                <a:latin typeface="Calibri"/>
                <a:cs typeface="Calibri"/>
              </a:rPr>
              <a:t>economy</a:t>
            </a:r>
            <a:endParaRPr sz="3600">
              <a:latin typeface="Calibri"/>
              <a:cs typeface="Calibri"/>
            </a:endParaRPr>
          </a:p>
          <a:p>
            <a:pPr marL="419100" indent="-406400">
              <a:lnSpc>
                <a:spcPct val="100000"/>
              </a:lnSpc>
              <a:spcBef>
                <a:spcPts val="1300"/>
              </a:spcBef>
              <a:buSzPct val="122222"/>
              <a:buChar char="•"/>
              <a:tabLst>
                <a:tab pos="419100" algn="l"/>
              </a:tabLst>
            </a:pPr>
            <a:r>
              <a:rPr sz="3600" spc="60" dirty="0">
                <a:solidFill>
                  <a:srgbClr val="375F92"/>
                </a:solidFill>
                <a:latin typeface="Calibri"/>
                <a:cs typeface="Calibri"/>
              </a:rPr>
              <a:t>Government</a:t>
            </a:r>
            <a:r>
              <a:rPr sz="36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6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00" dirty="0">
                <a:solidFill>
                  <a:srgbClr val="375F92"/>
                </a:solidFill>
                <a:latin typeface="Calibri"/>
                <a:cs typeface="Calibri"/>
              </a:rPr>
              <a:t>incentives</a:t>
            </a:r>
            <a:r>
              <a:rPr sz="36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50" dirty="0">
                <a:solidFill>
                  <a:srgbClr val="375F92"/>
                </a:solidFill>
                <a:latin typeface="Calibri"/>
                <a:cs typeface="Calibri"/>
              </a:rPr>
              <a:t>address</a:t>
            </a:r>
            <a:r>
              <a:rPr sz="36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60" dirty="0">
                <a:solidFill>
                  <a:srgbClr val="375F92"/>
                </a:solidFill>
                <a:latin typeface="Calibri"/>
                <a:cs typeface="Calibri"/>
              </a:rPr>
              <a:t>economic</a:t>
            </a:r>
            <a:r>
              <a:rPr sz="36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25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36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70" dirty="0">
                <a:solidFill>
                  <a:srgbClr val="375F92"/>
                </a:solidFill>
                <a:latin typeface="Calibri"/>
                <a:cs typeface="Calibri"/>
              </a:rPr>
              <a:t>social</a:t>
            </a:r>
            <a:r>
              <a:rPr sz="36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95" dirty="0">
                <a:solidFill>
                  <a:srgbClr val="375F92"/>
                </a:solidFill>
                <a:latin typeface="Calibri"/>
                <a:cs typeface="Calibri"/>
              </a:rPr>
              <a:t>issues</a:t>
            </a:r>
            <a:endParaRPr sz="3600">
              <a:latin typeface="Calibri"/>
              <a:cs typeface="Calibri"/>
            </a:endParaRPr>
          </a:p>
          <a:p>
            <a:pPr marL="419100" indent="-406400">
              <a:lnSpc>
                <a:spcPct val="100000"/>
              </a:lnSpc>
              <a:spcBef>
                <a:spcPts val="1295"/>
              </a:spcBef>
              <a:buSzPct val="122222"/>
              <a:buChar char="•"/>
              <a:tabLst>
                <a:tab pos="419100" algn="l"/>
              </a:tabLst>
            </a:pPr>
            <a:r>
              <a:rPr sz="3600" spc="185" dirty="0">
                <a:solidFill>
                  <a:srgbClr val="375F92"/>
                </a:solidFill>
                <a:latin typeface="Calibri"/>
                <a:cs typeface="Calibri"/>
              </a:rPr>
              <a:t>Business</a:t>
            </a:r>
            <a:r>
              <a:rPr sz="36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75" dirty="0">
                <a:solidFill>
                  <a:srgbClr val="375F92"/>
                </a:solidFill>
                <a:latin typeface="Calibri"/>
                <a:cs typeface="Calibri"/>
              </a:rPr>
              <a:t>owners</a:t>
            </a:r>
            <a:r>
              <a:rPr sz="36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85" dirty="0">
                <a:solidFill>
                  <a:srgbClr val="375F92"/>
                </a:solidFill>
                <a:latin typeface="Calibri"/>
                <a:cs typeface="Calibri"/>
              </a:rPr>
              <a:t>can</a:t>
            </a:r>
            <a:r>
              <a:rPr sz="36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45" dirty="0">
                <a:solidFill>
                  <a:srgbClr val="375F92"/>
                </a:solidFill>
                <a:latin typeface="Calibri"/>
                <a:cs typeface="Calibri"/>
              </a:rPr>
              <a:t>leverage</a:t>
            </a:r>
            <a:r>
              <a:rPr sz="36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3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95" dirty="0">
                <a:solidFill>
                  <a:srgbClr val="375F92"/>
                </a:solidFill>
                <a:latin typeface="Calibri"/>
                <a:cs typeface="Calibri"/>
              </a:rPr>
              <a:t>incentives</a:t>
            </a:r>
            <a:r>
              <a:rPr sz="36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36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14" dirty="0">
                <a:solidFill>
                  <a:srgbClr val="375F92"/>
                </a:solidFill>
                <a:latin typeface="Calibri"/>
                <a:cs typeface="Calibri"/>
              </a:rPr>
              <a:t>solve</a:t>
            </a:r>
            <a:r>
              <a:rPr sz="36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375F92"/>
                </a:solidFill>
                <a:latin typeface="Calibri"/>
                <a:cs typeface="Calibri"/>
              </a:rPr>
              <a:t>the</a:t>
            </a:r>
            <a:r>
              <a:rPr sz="36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05" dirty="0">
                <a:solidFill>
                  <a:srgbClr val="375F92"/>
                </a:solidFill>
                <a:latin typeface="Calibri"/>
                <a:cs typeface="Calibri"/>
              </a:rPr>
              <a:t>proposed</a:t>
            </a:r>
            <a:r>
              <a:rPr sz="36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600" spc="195" dirty="0">
                <a:solidFill>
                  <a:srgbClr val="375F92"/>
                </a:solidFill>
                <a:latin typeface="Calibri"/>
                <a:cs typeface="Calibri"/>
              </a:rPr>
              <a:t>issues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8383536"/>
            <a:ext cx="18288000" cy="1903730"/>
            <a:chOff x="0" y="8383536"/>
            <a:chExt cx="18288000" cy="19037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8"/>
              <a:ext cx="6149848" cy="10204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5879" y="8863012"/>
              <a:ext cx="3108325" cy="738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280255" cy="10287000"/>
            <a:chOff x="0" y="0"/>
            <a:chExt cx="1728025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838" y="0"/>
              <a:ext cx="16681001" cy="986123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7124680" cy="10287000"/>
            </a:xfrm>
            <a:custGeom>
              <a:avLst/>
              <a:gdLst/>
              <a:ahLst/>
              <a:cxnLst/>
              <a:rect l="l" t="t" r="r" b="b"/>
              <a:pathLst>
                <a:path w="17124680" h="10287000">
                  <a:moveTo>
                    <a:pt x="1712468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7124680" y="10287000"/>
                  </a:lnTo>
                  <a:lnTo>
                    <a:pt x="17124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2436" y="1138415"/>
              <a:ext cx="8296656" cy="9067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50617" y="422859"/>
            <a:ext cx="57080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/>
              <a:t>Tax </a:t>
            </a:r>
            <a:r>
              <a:rPr sz="9600" spc="-45" dirty="0"/>
              <a:t>Credits</a:t>
            </a:r>
            <a:endParaRPr sz="9600"/>
          </a:p>
        </p:txBody>
      </p:sp>
      <p:sp>
        <p:nvSpPr>
          <p:cNvPr id="7" name="object 7"/>
          <p:cNvSpPr txBox="1"/>
          <p:nvPr/>
        </p:nvSpPr>
        <p:spPr>
          <a:xfrm>
            <a:off x="1318513" y="3604005"/>
            <a:ext cx="6552565" cy="2387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indent="-228600">
              <a:lnSpc>
                <a:spcPts val="3325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286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3468</a:t>
            </a:r>
            <a:r>
              <a:rPr sz="28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Investment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  <a:p>
            <a:pPr marL="228600" indent="-228600">
              <a:lnSpc>
                <a:spcPts val="3290"/>
              </a:lnSpc>
              <a:buSzPct val="123214"/>
              <a:buFont typeface="Arial"/>
              <a:buChar char="•"/>
              <a:tabLst>
                <a:tab pos="2286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5884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Work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Opportunity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  <a:p>
            <a:pPr marL="228600" marR="6985" indent="-228600">
              <a:lnSpc>
                <a:spcPts val="2690"/>
              </a:lnSpc>
              <a:spcBef>
                <a:spcPts val="610"/>
              </a:spcBef>
              <a:buSzPct val="123214"/>
              <a:buFont typeface="Arial"/>
              <a:buChar char="•"/>
              <a:tabLst>
                <a:tab pos="2286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6478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Alcohol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45" dirty="0">
                <a:solidFill>
                  <a:srgbClr val="375F92"/>
                </a:solidFill>
                <a:latin typeface="Calibri"/>
                <a:cs typeface="Calibri"/>
              </a:rPr>
              <a:t>Cellulosic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Biofuel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  <a:p>
            <a:pPr marL="228600" indent="-228600">
              <a:lnSpc>
                <a:spcPts val="2690"/>
              </a:lnSpc>
              <a:spcBef>
                <a:spcPts val="600"/>
              </a:spcBef>
              <a:buSzPct val="123214"/>
              <a:buFont typeface="Arial"/>
              <a:buChar char="•"/>
              <a:tabLst>
                <a:tab pos="2286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6765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r>
              <a:rPr sz="28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Increasing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0" dirty="0">
                <a:solidFill>
                  <a:srgbClr val="375F92"/>
                </a:solidFill>
                <a:latin typeface="Calibri"/>
                <a:cs typeface="Calibri"/>
              </a:rPr>
              <a:t>Research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Activities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8513" y="5957442"/>
            <a:ext cx="6210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indent="-228600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286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8586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Low-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Income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Housing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8513" y="6375019"/>
            <a:ext cx="4921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indent="-228600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286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8820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Orphan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Drug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8513" y="6792290"/>
            <a:ext cx="55276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7965" indent="-227965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27965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8826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4" dirty="0">
                <a:solidFill>
                  <a:srgbClr val="375F92"/>
                </a:solidFill>
                <a:latin typeface="Calibri"/>
                <a:cs typeface="Calibri"/>
              </a:rPr>
              <a:t>Disabled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85" dirty="0">
                <a:solidFill>
                  <a:srgbClr val="375F92"/>
                </a:solidFill>
                <a:latin typeface="Calibri"/>
                <a:cs typeface="Calibri"/>
              </a:rPr>
              <a:t>Access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8383536"/>
            <a:ext cx="18288000" cy="1903730"/>
            <a:chOff x="0" y="8383536"/>
            <a:chExt cx="18288000" cy="190373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8"/>
              <a:ext cx="6149848" cy="10204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5879" y="8863012"/>
              <a:ext cx="3108325" cy="73878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684779" y="1689607"/>
            <a:ext cx="11450320" cy="1498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0" dirty="0">
                <a:latin typeface="Arial Black"/>
                <a:cs typeface="Arial Black"/>
              </a:rPr>
              <a:t>What</a:t>
            </a:r>
            <a:r>
              <a:rPr sz="4000" spc="-290" dirty="0">
                <a:latin typeface="Arial Black"/>
                <a:cs typeface="Arial Black"/>
              </a:rPr>
              <a:t> </a:t>
            </a:r>
            <a:r>
              <a:rPr sz="4000" spc="-370" dirty="0">
                <a:latin typeface="Arial Black"/>
                <a:cs typeface="Arial Black"/>
              </a:rPr>
              <a:t>You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200" dirty="0">
                <a:latin typeface="Arial Black"/>
                <a:cs typeface="Arial Black"/>
              </a:rPr>
              <a:t>Never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375" dirty="0">
                <a:latin typeface="Arial Black"/>
                <a:cs typeface="Arial Black"/>
              </a:rPr>
              <a:t>Knew</a:t>
            </a:r>
            <a:r>
              <a:rPr sz="4000" spc="-270" dirty="0">
                <a:latin typeface="Arial Black"/>
                <a:cs typeface="Arial Black"/>
              </a:rPr>
              <a:t> </a:t>
            </a:r>
            <a:r>
              <a:rPr sz="4000" spc="-150" dirty="0">
                <a:latin typeface="Arial Black"/>
                <a:cs typeface="Arial Black"/>
              </a:rPr>
              <a:t>the</a:t>
            </a:r>
            <a:r>
              <a:rPr sz="4000" spc="-280" dirty="0">
                <a:latin typeface="Arial Black"/>
                <a:cs typeface="Arial Black"/>
              </a:rPr>
              <a:t> </a:t>
            </a:r>
            <a:r>
              <a:rPr sz="4000" spc="-480" dirty="0">
                <a:latin typeface="Arial Black"/>
                <a:cs typeface="Arial Black"/>
              </a:rPr>
              <a:t>IRS</a:t>
            </a:r>
            <a:r>
              <a:rPr sz="4000" spc="-280" dirty="0">
                <a:latin typeface="Arial Black"/>
                <a:cs typeface="Arial Black"/>
              </a:rPr>
              <a:t> </a:t>
            </a:r>
            <a:r>
              <a:rPr sz="4000" spc="-140" dirty="0">
                <a:latin typeface="Arial Black"/>
                <a:cs typeface="Arial Black"/>
              </a:rPr>
              <a:t>Will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265" dirty="0">
                <a:latin typeface="Arial Black"/>
                <a:cs typeface="Arial Black"/>
              </a:rPr>
              <a:t>Let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365" dirty="0">
                <a:latin typeface="Arial Black"/>
                <a:cs typeface="Arial Black"/>
              </a:rPr>
              <a:t>You</a:t>
            </a:r>
            <a:r>
              <a:rPr sz="4000" spc="-290" dirty="0">
                <a:latin typeface="Arial Black"/>
                <a:cs typeface="Arial Black"/>
              </a:rPr>
              <a:t> </a:t>
            </a:r>
            <a:r>
              <a:rPr sz="4000" spc="-25" dirty="0">
                <a:latin typeface="Arial Black"/>
                <a:cs typeface="Arial Black"/>
              </a:rPr>
              <a:t>Do</a:t>
            </a:r>
            <a:endParaRPr sz="4000">
              <a:latin typeface="Arial Black"/>
              <a:cs typeface="Arial Black"/>
            </a:endParaRPr>
          </a:p>
          <a:p>
            <a:pPr marL="300990" algn="ctr">
              <a:lnSpc>
                <a:spcPct val="100000"/>
              </a:lnSpc>
              <a:spcBef>
                <a:spcPts val="3204"/>
              </a:spcBef>
            </a:pPr>
            <a:r>
              <a:rPr sz="3000" b="1" spc="95" dirty="0">
                <a:solidFill>
                  <a:srgbClr val="016A5E"/>
                </a:solidFill>
                <a:latin typeface="Calibri"/>
                <a:cs typeface="Calibri"/>
              </a:rPr>
              <a:t>FORM</a:t>
            </a:r>
            <a:r>
              <a:rPr sz="3000" b="1" spc="-5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75" dirty="0">
                <a:solidFill>
                  <a:srgbClr val="016A5E"/>
                </a:solidFill>
                <a:latin typeface="Calibri"/>
                <a:cs typeface="Calibri"/>
              </a:rPr>
              <a:t>3800</a:t>
            </a:r>
            <a:r>
              <a:rPr sz="3000" b="1" spc="-7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200" dirty="0">
                <a:solidFill>
                  <a:srgbClr val="016A5E"/>
                </a:solidFill>
                <a:latin typeface="Calibri"/>
                <a:cs typeface="Calibri"/>
              </a:rPr>
              <a:t>GENERAL</a:t>
            </a:r>
            <a:r>
              <a:rPr sz="3000" b="1" spc="-4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235" dirty="0">
                <a:solidFill>
                  <a:srgbClr val="016A5E"/>
                </a:solidFill>
                <a:latin typeface="Calibri"/>
                <a:cs typeface="Calibri"/>
              </a:rPr>
              <a:t>BUSINESS</a:t>
            </a:r>
            <a:r>
              <a:rPr sz="3000" b="1" spc="-4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220" dirty="0">
                <a:solidFill>
                  <a:srgbClr val="016A5E"/>
                </a:solidFill>
                <a:latin typeface="Calibri"/>
                <a:cs typeface="Calibri"/>
              </a:rPr>
              <a:t>CREDITS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16136" y="3578733"/>
            <a:ext cx="8150859" cy="16802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506730" indent="-228600">
              <a:lnSpc>
                <a:spcPts val="3020"/>
              </a:lnSpc>
              <a:spcBef>
                <a:spcPts val="480"/>
              </a:spcBef>
              <a:buSzPct val="123214"/>
              <a:buFont typeface="Arial"/>
              <a:buChar char="•"/>
              <a:tabLst>
                <a:tab pos="2413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8834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Qualified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Plug-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in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Electric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Electric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Vehicle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ts val="3020"/>
              </a:lnSpc>
              <a:spcBef>
                <a:spcPts val="605"/>
              </a:spcBef>
              <a:buSzPct val="123214"/>
              <a:buFont typeface="Arial"/>
              <a:buChar char="•"/>
              <a:tabLst>
                <a:tab pos="2413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8835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Renewable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Electricity,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Refined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65" dirty="0">
                <a:solidFill>
                  <a:srgbClr val="375F92"/>
                </a:solidFill>
                <a:latin typeface="Calibri"/>
                <a:cs typeface="Calibri"/>
              </a:rPr>
              <a:t>Coal,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and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Indian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75" dirty="0">
                <a:solidFill>
                  <a:srgbClr val="375F92"/>
                </a:solidFill>
                <a:latin typeface="Calibri"/>
                <a:cs typeface="Calibri"/>
              </a:rPr>
              <a:t>Coal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Production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16136" y="5267705"/>
            <a:ext cx="59556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413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8845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Indian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Employment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16136" y="5727954"/>
            <a:ext cx="85972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413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8846</a:t>
            </a:r>
            <a:r>
              <a:rPr sz="28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Employer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SS/Medicare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Taxes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Paid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44736" y="6112002"/>
            <a:ext cx="3912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on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Certain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Employee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Tips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16136" y="6572250"/>
            <a:ext cx="8789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41300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8864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Biodiesel</a:t>
            </a:r>
            <a:r>
              <a:rPr sz="28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Renewable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0" dirty="0">
                <a:solidFill>
                  <a:srgbClr val="375F92"/>
                </a:solidFill>
                <a:latin typeface="Calibri"/>
                <a:cs typeface="Calibri"/>
              </a:rPr>
              <a:t>Diesel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0" dirty="0">
                <a:solidFill>
                  <a:srgbClr val="375F92"/>
                </a:solidFill>
                <a:latin typeface="Calibri"/>
                <a:cs typeface="Calibri"/>
              </a:rPr>
              <a:t>Fuels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16136" y="7032193"/>
            <a:ext cx="4973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SzPct val="123214"/>
              <a:buFont typeface="Arial"/>
              <a:buChar char="•"/>
              <a:tabLst>
                <a:tab pos="240665" algn="l"/>
              </a:tabLst>
            </a:pP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28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8874</a:t>
            </a:r>
            <a:r>
              <a:rPr sz="2800" spc="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New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Markets</a:t>
            </a:r>
            <a:r>
              <a:rPr sz="28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280255" cy="10287000"/>
            <a:chOff x="0" y="0"/>
            <a:chExt cx="1728025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838" y="0"/>
              <a:ext cx="16681001" cy="986123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7124680" cy="10287000"/>
            </a:xfrm>
            <a:custGeom>
              <a:avLst/>
              <a:gdLst/>
              <a:ahLst/>
              <a:cxnLst/>
              <a:rect l="l" t="t" r="r" b="b"/>
              <a:pathLst>
                <a:path w="17124680" h="10287000">
                  <a:moveTo>
                    <a:pt x="1712468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7124680" y="10287000"/>
                  </a:lnTo>
                  <a:lnTo>
                    <a:pt x="17124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763" y="1054595"/>
              <a:ext cx="8295132" cy="9067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07691" y="339674"/>
            <a:ext cx="57080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/>
              <a:t>Tax </a:t>
            </a:r>
            <a:r>
              <a:rPr sz="9600" spc="-45" dirty="0"/>
              <a:t>Credits</a:t>
            </a:r>
            <a:endParaRPr sz="9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0029" marR="1123315" indent="-227329">
              <a:lnSpc>
                <a:spcPts val="3240"/>
              </a:lnSpc>
              <a:spcBef>
                <a:spcPts val="505"/>
              </a:spcBef>
              <a:buSzPct val="123333"/>
              <a:buFont typeface="Arial"/>
              <a:buChar char="•"/>
              <a:tabLst>
                <a:tab pos="241300" algn="l"/>
              </a:tabLst>
            </a:pPr>
            <a:r>
              <a:rPr spc="70" dirty="0"/>
              <a:t>Form</a:t>
            </a:r>
            <a:r>
              <a:rPr spc="-75" dirty="0"/>
              <a:t> </a:t>
            </a:r>
            <a:r>
              <a:rPr spc="75" dirty="0"/>
              <a:t>8881</a:t>
            </a:r>
            <a:r>
              <a:rPr spc="-85" dirty="0"/>
              <a:t> </a:t>
            </a:r>
            <a:r>
              <a:rPr spc="90" dirty="0"/>
              <a:t>Credit</a:t>
            </a:r>
            <a:r>
              <a:rPr spc="-90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spc="150" dirty="0"/>
              <a:t>Small</a:t>
            </a:r>
            <a:r>
              <a:rPr spc="-60" dirty="0"/>
              <a:t> </a:t>
            </a:r>
            <a:r>
              <a:rPr spc="60" dirty="0"/>
              <a:t>Employer 	</a:t>
            </a:r>
            <a:r>
              <a:rPr spc="90" dirty="0"/>
              <a:t>Pension</a:t>
            </a:r>
            <a:r>
              <a:rPr spc="-70" dirty="0"/>
              <a:t> </a:t>
            </a:r>
            <a:r>
              <a:rPr spc="110" dirty="0"/>
              <a:t>Plan</a:t>
            </a:r>
            <a:r>
              <a:rPr spc="-35" dirty="0"/>
              <a:t> </a:t>
            </a:r>
            <a:r>
              <a:rPr spc="70" dirty="0"/>
              <a:t>Startup</a:t>
            </a:r>
            <a:r>
              <a:rPr spc="-35" dirty="0"/>
              <a:t> </a:t>
            </a:r>
            <a:r>
              <a:rPr spc="190" dirty="0"/>
              <a:t>Costs</a:t>
            </a:r>
          </a:p>
          <a:p>
            <a:pPr marL="240029" marR="5080" indent="-227329">
              <a:lnSpc>
                <a:spcPts val="3240"/>
              </a:lnSpc>
              <a:spcBef>
                <a:spcPts val="600"/>
              </a:spcBef>
              <a:buSzPct val="123333"/>
              <a:buFont typeface="Arial"/>
              <a:buChar char="•"/>
              <a:tabLst>
                <a:tab pos="241300" algn="l"/>
              </a:tabLst>
            </a:pPr>
            <a:r>
              <a:rPr spc="70" dirty="0"/>
              <a:t>Form</a:t>
            </a:r>
            <a:r>
              <a:rPr spc="-70" dirty="0"/>
              <a:t> </a:t>
            </a:r>
            <a:r>
              <a:rPr spc="75" dirty="0"/>
              <a:t>8882</a:t>
            </a:r>
            <a:r>
              <a:rPr spc="-85" dirty="0"/>
              <a:t> </a:t>
            </a:r>
            <a:r>
              <a:rPr spc="90" dirty="0"/>
              <a:t>Credit</a:t>
            </a:r>
            <a:r>
              <a:rPr spc="-80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spc="155" dirty="0"/>
              <a:t>ER-</a:t>
            </a:r>
            <a:r>
              <a:rPr spc="50" dirty="0"/>
              <a:t>Provided</a:t>
            </a:r>
            <a:r>
              <a:rPr spc="-80" dirty="0"/>
              <a:t> </a:t>
            </a:r>
            <a:r>
              <a:rPr spc="120" dirty="0"/>
              <a:t>Childcare 	</a:t>
            </a:r>
            <a:r>
              <a:rPr spc="90" dirty="0"/>
              <a:t>Facilities/Services</a:t>
            </a:r>
          </a:p>
          <a:p>
            <a:pPr marL="240029" marR="1679575" indent="-227329">
              <a:lnSpc>
                <a:spcPts val="3240"/>
              </a:lnSpc>
              <a:spcBef>
                <a:spcPts val="605"/>
              </a:spcBef>
              <a:buSzPct val="123333"/>
              <a:buFont typeface="Arial"/>
              <a:buChar char="•"/>
              <a:tabLst>
                <a:tab pos="241300" algn="l"/>
              </a:tabLst>
            </a:pPr>
            <a:r>
              <a:rPr spc="70" dirty="0"/>
              <a:t>Form</a:t>
            </a:r>
            <a:r>
              <a:rPr spc="-60" dirty="0"/>
              <a:t> </a:t>
            </a:r>
            <a:r>
              <a:rPr spc="75" dirty="0"/>
              <a:t>8896</a:t>
            </a:r>
            <a:r>
              <a:rPr spc="-70" dirty="0"/>
              <a:t> </a:t>
            </a:r>
            <a:r>
              <a:rPr spc="90" dirty="0"/>
              <a:t>Low</a:t>
            </a:r>
            <a:r>
              <a:rPr spc="-70" dirty="0"/>
              <a:t> </a:t>
            </a:r>
            <a:r>
              <a:rPr spc="75" dirty="0"/>
              <a:t>Sulfur</a:t>
            </a:r>
            <a:r>
              <a:rPr spc="-60" dirty="0"/>
              <a:t> </a:t>
            </a:r>
            <a:r>
              <a:rPr spc="114" dirty="0"/>
              <a:t>Diesel</a:t>
            </a:r>
            <a:r>
              <a:rPr spc="-80" dirty="0"/>
              <a:t> </a:t>
            </a:r>
            <a:r>
              <a:rPr spc="85" dirty="0"/>
              <a:t>Fuel 	</a:t>
            </a:r>
            <a:r>
              <a:rPr spc="65" dirty="0"/>
              <a:t>Production</a:t>
            </a:r>
            <a:r>
              <a:rPr spc="-70" dirty="0"/>
              <a:t> </a:t>
            </a:r>
            <a:r>
              <a:rPr spc="80" dirty="0"/>
              <a:t>Credit</a:t>
            </a:r>
          </a:p>
          <a:p>
            <a:pPr marL="240029" marR="1405890" indent="-227329">
              <a:lnSpc>
                <a:spcPts val="3240"/>
              </a:lnSpc>
              <a:spcBef>
                <a:spcPts val="600"/>
              </a:spcBef>
              <a:buSzPct val="123333"/>
              <a:buFont typeface="Arial"/>
              <a:buChar char="•"/>
              <a:tabLst>
                <a:tab pos="241300" algn="l"/>
              </a:tabLst>
            </a:pPr>
            <a:r>
              <a:rPr spc="70" dirty="0"/>
              <a:t>Form</a:t>
            </a:r>
            <a:r>
              <a:rPr spc="-60" dirty="0"/>
              <a:t> </a:t>
            </a:r>
            <a:r>
              <a:rPr spc="75" dirty="0"/>
              <a:t>8900</a:t>
            </a:r>
            <a:r>
              <a:rPr spc="-70" dirty="0"/>
              <a:t> </a:t>
            </a:r>
            <a:r>
              <a:rPr spc="75" dirty="0"/>
              <a:t>Qualified</a:t>
            </a:r>
            <a:r>
              <a:rPr spc="-75" dirty="0"/>
              <a:t> </a:t>
            </a:r>
            <a:r>
              <a:rPr spc="85" dirty="0"/>
              <a:t>Railroad</a:t>
            </a:r>
            <a:r>
              <a:rPr spc="-55" dirty="0"/>
              <a:t> </a:t>
            </a:r>
            <a:r>
              <a:rPr spc="-10" dirty="0"/>
              <a:t>Track 	</a:t>
            </a:r>
            <a:r>
              <a:rPr spc="65" dirty="0"/>
              <a:t>Maintenance</a:t>
            </a:r>
            <a:r>
              <a:rPr spc="-60" dirty="0"/>
              <a:t> </a:t>
            </a:r>
            <a:r>
              <a:rPr spc="80" dirty="0"/>
              <a:t>Credit</a:t>
            </a:r>
          </a:p>
          <a:p>
            <a:pPr marL="240029" indent="-227329">
              <a:lnSpc>
                <a:spcPct val="100000"/>
              </a:lnSpc>
              <a:spcBef>
                <a:spcPts val="19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pc="70" dirty="0"/>
              <a:t>Form</a:t>
            </a:r>
            <a:r>
              <a:rPr spc="-75" dirty="0"/>
              <a:t> </a:t>
            </a:r>
            <a:r>
              <a:rPr spc="75" dirty="0"/>
              <a:t>8906</a:t>
            </a:r>
            <a:r>
              <a:rPr spc="-75" dirty="0"/>
              <a:t> </a:t>
            </a:r>
            <a:r>
              <a:rPr spc="95" dirty="0"/>
              <a:t>Distilled</a:t>
            </a:r>
            <a:r>
              <a:rPr spc="-80" dirty="0"/>
              <a:t> </a:t>
            </a:r>
            <a:r>
              <a:rPr spc="90" dirty="0"/>
              <a:t>Spirits</a:t>
            </a:r>
            <a:r>
              <a:rPr spc="-60" dirty="0"/>
              <a:t> </a:t>
            </a:r>
            <a:r>
              <a:rPr spc="80" dirty="0"/>
              <a:t>Credit</a:t>
            </a:r>
          </a:p>
          <a:p>
            <a:pPr marL="240029" indent="-227329">
              <a:lnSpc>
                <a:spcPct val="100000"/>
              </a:lnSpc>
              <a:spcBef>
                <a:spcPts val="244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pc="70" dirty="0"/>
              <a:t>Form</a:t>
            </a:r>
            <a:r>
              <a:rPr spc="-10" dirty="0"/>
              <a:t> </a:t>
            </a:r>
            <a:r>
              <a:rPr spc="75" dirty="0"/>
              <a:t>8908</a:t>
            </a:r>
            <a:r>
              <a:rPr spc="-20" dirty="0"/>
              <a:t> </a:t>
            </a:r>
            <a:r>
              <a:rPr dirty="0"/>
              <a:t>Energy</a:t>
            </a:r>
            <a:r>
              <a:rPr spc="-35" dirty="0"/>
              <a:t> </a:t>
            </a:r>
            <a:r>
              <a:rPr spc="70" dirty="0"/>
              <a:t>Efficient</a:t>
            </a:r>
            <a:r>
              <a:rPr spc="-25" dirty="0"/>
              <a:t> </a:t>
            </a:r>
            <a:r>
              <a:rPr spc="125" dirty="0"/>
              <a:t>Home</a:t>
            </a:r>
            <a:r>
              <a:rPr spc="-5" dirty="0"/>
              <a:t> </a:t>
            </a:r>
            <a:r>
              <a:rPr spc="80" dirty="0"/>
              <a:t>Credit</a:t>
            </a:r>
          </a:p>
          <a:p>
            <a:pPr marL="240029" indent="-227329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pc="70" dirty="0"/>
              <a:t>Form</a:t>
            </a:r>
            <a:r>
              <a:rPr spc="-10" dirty="0"/>
              <a:t> </a:t>
            </a:r>
            <a:r>
              <a:rPr spc="75" dirty="0"/>
              <a:t>8910</a:t>
            </a:r>
            <a:r>
              <a:rPr spc="-20" dirty="0"/>
              <a:t> </a:t>
            </a:r>
            <a:r>
              <a:rPr dirty="0"/>
              <a:t>Alternative</a:t>
            </a:r>
            <a:r>
              <a:rPr spc="-40" dirty="0"/>
              <a:t> </a:t>
            </a:r>
            <a:r>
              <a:rPr spc="-25" dirty="0"/>
              <a:t>Motor</a:t>
            </a:r>
            <a:r>
              <a:rPr spc="-10" dirty="0"/>
              <a:t> </a:t>
            </a:r>
            <a:r>
              <a:rPr spc="80" dirty="0"/>
              <a:t>Vehicle</a:t>
            </a:r>
            <a:r>
              <a:rPr spc="-25" dirty="0"/>
              <a:t> </a:t>
            </a:r>
            <a:r>
              <a:rPr spc="80" dirty="0"/>
              <a:t>Credit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0" y="8383536"/>
            <a:ext cx="18288000" cy="1903730"/>
            <a:chOff x="0" y="8383536"/>
            <a:chExt cx="18288000" cy="19037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8"/>
              <a:ext cx="6149848" cy="102047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787130" y="3130677"/>
            <a:ext cx="89973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8911</a:t>
            </a:r>
            <a:r>
              <a:rPr sz="30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Alternative</a:t>
            </a:r>
            <a:r>
              <a:rPr sz="30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05" dirty="0">
                <a:solidFill>
                  <a:srgbClr val="375F92"/>
                </a:solidFill>
                <a:latin typeface="Calibri"/>
                <a:cs typeface="Calibri"/>
              </a:rPr>
              <a:t>Fuel</a:t>
            </a:r>
            <a:r>
              <a:rPr sz="30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Vehicle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65" dirty="0">
                <a:solidFill>
                  <a:srgbClr val="375F92"/>
                </a:solidFill>
                <a:latin typeface="Calibri"/>
                <a:cs typeface="Calibri"/>
              </a:rPr>
              <a:t>Refueling</a:t>
            </a:r>
            <a:r>
              <a:rPr sz="30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Property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87130" y="3542157"/>
            <a:ext cx="8133715" cy="286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30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8923</a:t>
            </a:r>
            <a:r>
              <a:rPr sz="30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Mine</a:t>
            </a:r>
            <a:r>
              <a:rPr sz="30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65" dirty="0">
                <a:solidFill>
                  <a:srgbClr val="375F92"/>
                </a:solidFill>
                <a:latin typeface="Calibri"/>
                <a:cs typeface="Calibri"/>
              </a:rPr>
              <a:t>Rescue</a:t>
            </a:r>
            <a:r>
              <a:rPr sz="30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Team</a:t>
            </a:r>
            <a:r>
              <a:rPr sz="30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Training</a:t>
            </a:r>
            <a:r>
              <a:rPr sz="30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3000">
              <a:latin typeface="Calibri"/>
              <a:cs typeface="Calibri"/>
            </a:endParaRPr>
          </a:p>
          <a:p>
            <a:pPr marL="240029" marR="5080" indent="-227329">
              <a:lnSpc>
                <a:spcPts val="3240"/>
              </a:lnSpc>
              <a:spcBef>
                <a:spcPts val="650"/>
              </a:spcBef>
              <a:buSzPct val="123333"/>
              <a:buFont typeface="Arial"/>
              <a:buChar char="•"/>
              <a:tabLst>
                <a:tab pos="241300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8932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r>
              <a:rPr sz="3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3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65" dirty="0">
                <a:solidFill>
                  <a:srgbClr val="375F92"/>
                </a:solidFill>
                <a:latin typeface="Calibri"/>
                <a:cs typeface="Calibri"/>
              </a:rPr>
              <a:t>Employer</a:t>
            </a:r>
            <a:r>
              <a:rPr sz="3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Differential</a:t>
            </a:r>
            <a:r>
              <a:rPr sz="30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375F92"/>
                </a:solidFill>
                <a:latin typeface="Calibri"/>
                <a:cs typeface="Calibri"/>
              </a:rPr>
              <a:t>Wage 	</a:t>
            </a: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Payments</a:t>
            </a:r>
            <a:endParaRPr sz="30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9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8933</a:t>
            </a:r>
            <a:r>
              <a:rPr sz="30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25" dirty="0">
                <a:solidFill>
                  <a:srgbClr val="375F92"/>
                </a:solidFill>
                <a:latin typeface="Calibri"/>
                <a:cs typeface="Calibri"/>
              </a:rPr>
              <a:t>Carbon</a:t>
            </a:r>
            <a:r>
              <a:rPr sz="30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65" dirty="0">
                <a:solidFill>
                  <a:srgbClr val="375F92"/>
                </a:solidFill>
                <a:latin typeface="Calibri"/>
                <a:cs typeface="Calibri"/>
              </a:rPr>
              <a:t>Dioxide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Sequestration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30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24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8936</a:t>
            </a:r>
            <a:r>
              <a:rPr sz="30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5" dirty="0">
                <a:solidFill>
                  <a:srgbClr val="375F92"/>
                </a:solidFill>
                <a:latin typeface="Calibri"/>
                <a:cs typeface="Calibri"/>
              </a:rPr>
              <a:t>Qualified</a:t>
            </a:r>
            <a:r>
              <a:rPr sz="30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95" dirty="0">
                <a:solidFill>
                  <a:srgbClr val="375F92"/>
                </a:solidFill>
                <a:latin typeface="Calibri"/>
                <a:cs typeface="Calibri"/>
              </a:rPr>
              <a:t>Plug-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In</a:t>
            </a:r>
            <a:r>
              <a:rPr sz="30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375F92"/>
                </a:solidFill>
                <a:latin typeface="Calibri"/>
                <a:cs typeface="Calibri"/>
              </a:rPr>
              <a:t>Electric</a:t>
            </a:r>
            <a:r>
              <a:rPr sz="3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Drive</a:t>
            </a:r>
            <a:r>
              <a:rPr sz="30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375F92"/>
                </a:solidFill>
                <a:latin typeface="Calibri"/>
                <a:cs typeface="Calibri"/>
              </a:rPr>
              <a:t>Motor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15730" y="6316471"/>
            <a:ext cx="23241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Vehicle</a:t>
            </a:r>
            <a:r>
              <a:rPr sz="30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87130" y="6804152"/>
            <a:ext cx="91617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SzPct val="123333"/>
              <a:buFont typeface="Arial"/>
              <a:buChar char="•"/>
              <a:tabLst>
                <a:tab pos="240029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8941</a:t>
            </a:r>
            <a:r>
              <a:rPr sz="3000" spc="-8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r>
              <a:rPr sz="30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150" dirty="0">
                <a:solidFill>
                  <a:srgbClr val="375F92"/>
                </a:solidFill>
                <a:latin typeface="Calibri"/>
                <a:cs typeface="Calibri"/>
              </a:rPr>
              <a:t>Small</a:t>
            </a:r>
            <a:r>
              <a:rPr sz="30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Employer</a:t>
            </a:r>
            <a:r>
              <a:rPr sz="30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95" dirty="0">
                <a:solidFill>
                  <a:srgbClr val="375F92"/>
                </a:solidFill>
                <a:latin typeface="Calibri"/>
                <a:cs typeface="Calibri"/>
              </a:rPr>
              <a:t>Health</a:t>
            </a:r>
            <a:r>
              <a:rPr sz="30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95" dirty="0">
                <a:solidFill>
                  <a:srgbClr val="375F92"/>
                </a:solidFill>
                <a:latin typeface="Calibri"/>
                <a:cs typeface="Calibri"/>
              </a:rPr>
              <a:t>Insurance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87130" y="7215632"/>
            <a:ext cx="7906384" cy="1382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Premiums</a:t>
            </a:r>
            <a:endParaRPr sz="3000">
              <a:latin typeface="Calibri"/>
              <a:cs typeface="Calibri"/>
            </a:endParaRPr>
          </a:p>
          <a:p>
            <a:pPr marL="240029" marR="5080" indent="-227329">
              <a:lnSpc>
                <a:spcPts val="3240"/>
              </a:lnSpc>
              <a:spcBef>
                <a:spcPts val="645"/>
              </a:spcBef>
              <a:buSzPct val="123333"/>
              <a:buFont typeface="Arial"/>
              <a:buChar char="•"/>
              <a:tabLst>
                <a:tab pos="241300" algn="l"/>
              </a:tabLst>
            </a:pP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Form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8994</a:t>
            </a:r>
            <a:r>
              <a:rPr sz="30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Employer</a:t>
            </a:r>
            <a:r>
              <a:rPr sz="30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90" dirty="0">
                <a:solidFill>
                  <a:srgbClr val="375F92"/>
                </a:solidFill>
                <a:latin typeface="Calibri"/>
                <a:cs typeface="Calibri"/>
              </a:rPr>
              <a:t>Credit</a:t>
            </a:r>
            <a:r>
              <a:rPr sz="30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3000" spc="-7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375F92"/>
                </a:solidFill>
                <a:latin typeface="Calibri"/>
                <a:cs typeface="Calibri"/>
              </a:rPr>
              <a:t>Paid</a:t>
            </a:r>
            <a:r>
              <a:rPr sz="30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85" dirty="0">
                <a:solidFill>
                  <a:srgbClr val="375F92"/>
                </a:solidFill>
                <a:latin typeface="Calibri"/>
                <a:cs typeface="Calibri"/>
              </a:rPr>
              <a:t>Family</a:t>
            </a:r>
            <a:r>
              <a:rPr sz="3000" spc="-7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and 	</a:t>
            </a:r>
            <a:r>
              <a:rPr sz="3000" spc="70" dirty="0">
                <a:solidFill>
                  <a:srgbClr val="375F92"/>
                </a:solidFill>
                <a:latin typeface="Calibri"/>
                <a:cs typeface="Calibri"/>
              </a:rPr>
              <a:t>Medical</a:t>
            </a:r>
            <a:r>
              <a:rPr sz="30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375F92"/>
                </a:solidFill>
                <a:latin typeface="Calibri"/>
                <a:cs typeface="Calibri"/>
              </a:rPr>
              <a:t>Leave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84779" y="1606041"/>
            <a:ext cx="11450320" cy="1438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0" dirty="0">
                <a:latin typeface="Arial Black"/>
                <a:cs typeface="Arial Black"/>
              </a:rPr>
              <a:t>What</a:t>
            </a:r>
            <a:r>
              <a:rPr sz="4000" spc="-290" dirty="0">
                <a:latin typeface="Arial Black"/>
                <a:cs typeface="Arial Black"/>
              </a:rPr>
              <a:t> </a:t>
            </a:r>
            <a:r>
              <a:rPr sz="4000" spc="-370" dirty="0">
                <a:latin typeface="Arial Black"/>
                <a:cs typeface="Arial Black"/>
              </a:rPr>
              <a:t>You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200" dirty="0">
                <a:latin typeface="Arial Black"/>
                <a:cs typeface="Arial Black"/>
              </a:rPr>
              <a:t>Never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375" dirty="0">
                <a:latin typeface="Arial Black"/>
                <a:cs typeface="Arial Black"/>
              </a:rPr>
              <a:t>Knew</a:t>
            </a:r>
            <a:r>
              <a:rPr sz="4000" spc="-270" dirty="0">
                <a:latin typeface="Arial Black"/>
                <a:cs typeface="Arial Black"/>
              </a:rPr>
              <a:t> </a:t>
            </a:r>
            <a:r>
              <a:rPr sz="4000" spc="-150" dirty="0">
                <a:latin typeface="Arial Black"/>
                <a:cs typeface="Arial Black"/>
              </a:rPr>
              <a:t>the</a:t>
            </a:r>
            <a:r>
              <a:rPr sz="4000" spc="-280" dirty="0">
                <a:latin typeface="Arial Black"/>
                <a:cs typeface="Arial Black"/>
              </a:rPr>
              <a:t> </a:t>
            </a:r>
            <a:r>
              <a:rPr sz="4000" spc="-480" dirty="0">
                <a:latin typeface="Arial Black"/>
                <a:cs typeface="Arial Black"/>
              </a:rPr>
              <a:t>IRS</a:t>
            </a:r>
            <a:r>
              <a:rPr sz="4000" spc="-280" dirty="0">
                <a:latin typeface="Arial Black"/>
                <a:cs typeface="Arial Black"/>
              </a:rPr>
              <a:t> </a:t>
            </a:r>
            <a:r>
              <a:rPr sz="4000" spc="-140" dirty="0">
                <a:latin typeface="Arial Black"/>
                <a:cs typeface="Arial Black"/>
              </a:rPr>
              <a:t>Will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265" dirty="0">
                <a:latin typeface="Arial Black"/>
                <a:cs typeface="Arial Black"/>
              </a:rPr>
              <a:t>Let</a:t>
            </a:r>
            <a:r>
              <a:rPr sz="4000" spc="-285" dirty="0">
                <a:latin typeface="Arial Black"/>
                <a:cs typeface="Arial Black"/>
              </a:rPr>
              <a:t> </a:t>
            </a:r>
            <a:r>
              <a:rPr sz="4000" spc="-365" dirty="0">
                <a:latin typeface="Arial Black"/>
                <a:cs typeface="Arial Black"/>
              </a:rPr>
              <a:t>You</a:t>
            </a:r>
            <a:r>
              <a:rPr sz="4000" spc="-290" dirty="0">
                <a:latin typeface="Arial Black"/>
                <a:cs typeface="Arial Black"/>
              </a:rPr>
              <a:t> </a:t>
            </a:r>
            <a:r>
              <a:rPr sz="4000" spc="-25" dirty="0">
                <a:latin typeface="Arial Black"/>
                <a:cs typeface="Arial Black"/>
              </a:rPr>
              <a:t>Do</a:t>
            </a:r>
            <a:endParaRPr sz="4000">
              <a:latin typeface="Arial Black"/>
              <a:cs typeface="Arial Black"/>
            </a:endParaRPr>
          </a:p>
          <a:p>
            <a:pPr marL="301625" algn="ctr">
              <a:lnSpc>
                <a:spcPct val="100000"/>
              </a:lnSpc>
              <a:spcBef>
                <a:spcPts val="2730"/>
              </a:spcBef>
            </a:pPr>
            <a:r>
              <a:rPr sz="3000" b="1" spc="95" dirty="0">
                <a:solidFill>
                  <a:srgbClr val="016A5E"/>
                </a:solidFill>
                <a:latin typeface="Calibri"/>
                <a:cs typeface="Calibri"/>
              </a:rPr>
              <a:t>FORM</a:t>
            </a:r>
            <a:r>
              <a:rPr sz="3000" b="1" spc="-4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75" dirty="0">
                <a:solidFill>
                  <a:srgbClr val="016A5E"/>
                </a:solidFill>
                <a:latin typeface="Calibri"/>
                <a:cs typeface="Calibri"/>
              </a:rPr>
              <a:t>3800</a:t>
            </a:r>
            <a:r>
              <a:rPr sz="3000" b="1" spc="-70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204" dirty="0">
                <a:solidFill>
                  <a:srgbClr val="016A5E"/>
                </a:solidFill>
                <a:latin typeface="Calibri"/>
                <a:cs typeface="Calibri"/>
              </a:rPr>
              <a:t>GENERAL</a:t>
            </a:r>
            <a:r>
              <a:rPr sz="3000" b="1" spc="-5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235" dirty="0">
                <a:solidFill>
                  <a:srgbClr val="016A5E"/>
                </a:solidFill>
                <a:latin typeface="Calibri"/>
                <a:cs typeface="Calibri"/>
              </a:rPr>
              <a:t>BUSINESS</a:t>
            </a:r>
            <a:r>
              <a:rPr sz="3000" b="1" spc="-35" dirty="0">
                <a:solidFill>
                  <a:srgbClr val="016A5E"/>
                </a:solidFill>
                <a:latin typeface="Calibri"/>
                <a:cs typeface="Calibri"/>
              </a:rPr>
              <a:t> </a:t>
            </a:r>
            <a:r>
              <a:rPr sz="3000" b="1" spc="220" dirty="0">
                <a:solidFill>
                  <a:srgbClr val="016A5E"/>
                </a:solidFill>
                <a:latin typeface="Calibri"/>
                <a:cs typeface="Calibri"/>
              </a:rPr>
              <a:t>CREDITS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25879" y="8863012"/>
            <a:ext cx="3108325" cy="7387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015357"/>
            <a:ext cx="18288000" cy="5271770"/>
            <a:chOff x="0" y="5015357"/>
            <a:chExt cx="18288000" cy="5271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0" y="5015357"/>
              <a:ext cx="5943600" cy="40288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55496" y="8383536"/>
              <a:ext cx="3674363" cy="17266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93290" y="8518905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449" y="8531149"/>
              <a:ext cx="6149848" cy="10204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25879" y="8863012"/>
              <a:ext cx="3108325" cy="7387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84580" y="1528064"/>
            <a:ext cx="9239885" cy="5559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3035">
              <a:lnSpc>
                <a:spcPct val="100000"/>
              </a:lnSpc>
              <a:spcBef>
                <a:spcPts val="95"/>
              </a:spcBef>
            </a:pPr>
            <a:r>
              <a:rPr sz="4000" spc="-180" dirty="0">
                <a:latin typeface="Arial Black"/>
                <a:cs typeface="Arial Black"/>
              </a:rPr>
              <a:t>Where</a:t>
            </a:r>
            <a:r>
              <a:rPr sz="4000" spc="-275" dirty="0">
                <a:latin typeface="Arial Black"/>
                <a:cs typeface="Arial Black"/>
              </a:rPr>
              <a:t> </a:t>
            </a:r>
            <a:r>
              <a:rPr sz="4000" spc="-254" dirty="0">
                <a:latin typeface="Arial Black"/>
                <a:cs typeface="Arial Black"/>
              </a:rPr>
              <a:t>Are</a:t>
            </a:r>
            <a:r>
              <a:rPr sz="4000" spc="-275" dirty="0">
                <a:latin typeface="Arial Black"/>
                <a:cs typeface="Arial Black"/>
              </a:rPr>
              <a:t> </a:t>
            </a:r>
            <a:r>
              <a:rPr sz="4000" spc="-370" dirty="0">
                <a:latin typeface="Arial Black"/>
                <a:cs typeface="Arial Black"/>
              </a:rPr>
              <a:t>You</a:t>
            </a:r>
            <a:r>
              <a:rPr sz="4000" spc="-260" dirty="0">
                <a:latin typeface="Arial Black"/>
                <a:cs typeface="Arial Black"/>
              </a:rPr>
              <a:t> </a:t>
            </a:r>
            <a:r>
              <a:rPr sz="4000" spc="-320" dirty="0">
                <a:latin typeface="Arial Black"/>
                <a:cs typeface="Arial Black"/>
              </a:rPr>
              <a:t>Going?</a:t>
            </a:r>
            <a:endParaRPr sz="4000">
              <a:latin typeface="Arial Black"/>
              <a:cs typeface="Arial Black"/>
            </a:endParaRPr>
          </a:p>
          <a:p>
            <a:pPr marL="469265" marR="2940685" indent="-457200">
              <a:lnSpc>
                <a:spcPct val="131100"/>
              </a:lnSpc>
              <a:spcBef>
                <a:spcPts val="3565"/>
              </a:spcBef>
              <a:buFont typeface="Arial"/>
              <a:buChar char="•"/>
              <a:tabLst>
                <a:tab pos="591820" algn="l"/>
              </a:tabLst>
            </a:pP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Know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which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entity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best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0" dirty="0">
                <a:solidFill>
                  <a:srgbClr val="375F92"/>
                </a:solidFill>
                <a:latin typeface="Calibri"/>
                <a:cs typeface="Calibri"/>
              </a:rPr>
              <a:t>suits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your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plan 	</a:t>
            </a:r>
            <a:r>
              <a:rPr sz="2800" spc="130" dirty="0">
                <a:solidFill>
                  <a:srgbClr val="375F92"/>
                </a:solidFill>
                <a:latin typeface="Calibri"/>
                <a:cs typeface="Calibri"/>
              </a:rPr>
              <a:t>Sole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prop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~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85" dirty="0">
                <a:solidFill>
                  <a:srgbClr val="375F92"/>
                </a:solidFill>
                <a:latin typeface="Calibri"/>
                <a:cs typeface="Calibri"/>
              </a:rPr>
              <a:t>S-</a:t>
            </a:r>
            <a:r>
              <a:rPr sz="2800" spc="130" dirty="0">
                <a:solidFill>
                  <a:srgbClr val="375F92"/>
                </a:solidFill>
                <a:latin typeface="Calibri"/>
                <a:cs typeface="Calibri"/>
              </a:rPr>
              <a:t>Corp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~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270" dirty="0">
                <a:solidFill>
                  <a:srgbClr val="375F92"/>
                </a:solidFill>
                <a:latin typeface="Calibri"/>
                <a:cs typeface="Calibri"/>
              </a:rPr>
              <a:t>C-</a:t>
            </a:r>
            <a:r>
              <a:rPr sz="2800" spc="110" dirty="0">
                <a:solidFill>
                  <a:srgbClr val="375F92"/>
                </a:solidFill>
                <a:latin typeface="Calibri"/>
                <a:cs typeface="Calibri"/>
              </a:rPr>
              <a:t>Corp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469265" algn="l"/>
              </a:tabLst>
            </a:pP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What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are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 your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1-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,</a:t>
            </a:r>
            <a:r>
              <a:rPr sz="28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3-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,</a:t>
            </a:r>
            <a:r>
              <a:rPr sz="28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5-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year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goals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469265" algn="l"/>
              </a:tabLst>
            </a:pP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Financial</a:t>
            </a:r>
            <a:r>
              <a:rPr sz="28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statements</a:t>
            </a:r>
            <a:r>
              <a:rPr sz="2800" spc="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reveal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the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need</a:t>
            </a:r>
            <a:r>
              <a:rPr sz="28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469265" algn="l"/>
              </a:tabLst>
            </a:pP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are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20" dirty="0">
                <a:solidFill>
                  <a:srgbClr val="375F92"/>
                </a:solidFill>
                <a:latin typeface="Calibri"/>
                <a:cs typeface="Calibri"/>
              </a:rPr>
              <a:t>used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reduce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35" dirty="0">
                <a:solidFill>
                  <a:srgbClr val="375F92"/>
                </a:solidFill>
                <a:latin typeface="Calibri"/>
                <a:cs typeface="Calibri"/>
              </a:rPr>
              <a:t>liability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469265" algn="l"/>
              </a:tabLst>
            </a:pP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strategy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5" dirty="0">
                <a:solidFill>
                  <a:srgbClr val="375F92"/>
                </a:solidFill>
                <a:latin typeface="Calibri"/>
                <a:cs typeface="Calibri"/>
              </a:rPr>
              <a:t>is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using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implement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an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ongoing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plan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469265" algn="l"/>
              </a:tabLst>
            </a:pPr>
            <a:r>
              <a:rPr sz="2800" spc="145" dirty="0">
                <a:solidFill>
                  <a:srgbClr val="375F92"/>
                </a:solidFill>
                <a:latin typeface="Calibri"/>
                <a:cs typeface="Calibri"/>
              </a:rPr>
              <a:t>Business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sustainability</a:t>
            </a:r>
            <a:r>
              <a:rPr sz="2800" spc="-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starts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with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financial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discipline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50"/>
              </a:spcBef>
              <a:buFont typeface="Arial"/>
              <a:buChar char="•"/>
              <a:tabLst>
                <a:tab pos="469265" algn="l"/>
              </a:tabLst>
            </a:pP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No</a:t>
            </a:r>
            <a:r>
              <a:rPr sz="2800" spc="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4" dirty="0">
                <a:solidFill>
                  <a:srgbClr val="375F92"/>
                </a:solidFill>
                <a:latin typeface="Calibri"/>
                <a:cs typeface="Calibri"/>
              </a:rPr>
              <a:t>taxes…</a:t>
            </a:r>
            <a:r>
              <a:rPr sz="2800" spc="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5" dirty="0">
                <a:solidFill>
                  <a:srgbClr val="375F92"/>
                </a:solidFill>
                <a:latin typeface="Calibri"/>
                <a:cs typeface="Calibri"/>
              </a:rPr>
              <a:t>is</a:t>
            </a:r>
            <a:r>
              <a:rPr sz="2800" spc="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not</a:t>
            </a:r>
            <a:r>
              <a:rPr sz="2800" spc="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an</a:t>
            </a:r>
            <a:r>
              <a:rPr sz="2800" spc="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option</a:t>
            </a:r>
            <a:r>
              <a:rPr sz="2800" spc="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profitable</a:t>
            </a:r>
            <a:r>
              <a:rPr sz="2800" spc="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25" dirty="0">
                <a:solidFill>
                  <a:srgbClr val="375F92"/>
                </a:solidFill>
                <a:latin typeface="Calibri"/>
                <a:cs typeface="Calibri"/>
              </a:rPr>
              <a:t>businesses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966203"/>
            <a:ext cx="11667744" cy="90679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26616" y="250901"/>
            <a:ext cx="92919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114" dirty="0"/>
              <a:t>Financial</a:t>
            </a:r>
            <a:r>
              <a:rPr sz="9600" spc="-440" dirty="0"/>
              <a:t> </a:t>
            </a:r>
            <a:r>
              <a:rPr sz="9600" spc="-10" dirty="0"/>
              <a:t>Blueprint</a:t>
            </a:r>
            <a:endParaRPr sz="9600"/>
          </a:p>
        </p:txBody>
      </p:sp>
      <p:sp>
        <p:nvSpPr>
          <p:cNvPr id="14" name="object 14"/>
          <p:cNvSpPr txBox="1"/>
          <p:nvPr/>
        </p:nvSpPr>
        <p:spPr>
          <a:xfrm>
            <a:off x="9078848" y="2609879"/>
            <a:ext cx="8777605" cy="158940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26390" algn="l"/>
              </a:tabLst>
            </a:pP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Discover</a:t>
            </a:r>
            <a:r>
              <a:rPr sz="2800" spc="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individual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state’s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(shorter</a:t>
            </a:r>
            <a:r>
              <a:rPr sz="28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life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span)</a:t>
            </a:r>
            <a:endParaRPr sz="2800">
              <a:latin typeface="Calibri"/>
              <a:cs typeface="Calibri"/>
            </a:endParaRPr>
          </a:p>
          <a:p>
            <a:pPr marL="326390" indent="-31369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26390" algn="l"/>
              </a:tabLst>
            </a:pP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Look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for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0" dirty="0">
                <a:solidFill>
                  <a:srgbClr val="375F92"/>
                </a:solidFill>
                <a:latin typeface="Calibri"/>
                <a:cs typeface="Calibri"/>
              </a:rPr>
              <a:t>local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municipal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(TIF)</a:t>
            </a:r>
            <a:endParaRPr sz="2800">
              <a:latin typeface="Calibri"/>
              <a:cs typeface="Calibri"/>
            </a:endParaRPr>
          </a:p>
          <a:p>
            <a:pPr marL="326390" indent="-31369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26390" algn="l"/>
              </a:tabLst>
            </a:pP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Industry-</a:t>
            </a:r>
            <a:r>
              <a:rPr sz="2800" spc="125" dirty="0">
                <a:solidFill>
                  <a:srgbClr val="375F92"/>
                </a:solidFill>
                <a:latin typeface="Calibri"/>
                <a:cs typeface="Calibri"/>
              </a:rPr>
              <a:t>specific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federal</a:t>
            </a:r>
            <a:r>
              <a:rPr sz="28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credits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(school</a:t>
            </a:r>
            <a:r>
              <a:rPr sz="28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5" dirty="0">
                <a:solidFill>
                  <a:srgbClr val="375F92"/>
                </a:solidFill>
                <a:latin typeface="Calibri"/>
                <a:cs typeface="Calibri"/>
              </a:rPr>
              <a:t>bus</a:t>
            </a:r>
            <a:r>
              <a:rPr sz="28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fuel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credit)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0" y="-50"/>
            <a:ext cx="10287000" cy="98513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6945" y="3823512"/>
            <a:ext cx="7117080" cy="358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8770" marR="5080" indent="-306705">
              <a:lnSpc>
                <a:spcPct val="118900"/>
              </a:lnSpc>
              <a:spcBef>
                <a:spcPts val="95"/>
              </a:spcBef>
              <a:buClr>
                <a:srgbClr val="375F92"/>
              </a:buClr>
              <a:buFont typeface="Arial"/>
              <a:buChar char="•"/>
              <a:tabLst>
                <a:tab pos="318770" algn="l"/>
              </a:tabLst>
            </a:pPr>
            <a:r>
              <a:rPr sz="2800" b="1" spc="140" dirty="0">
                <a:solidFill>
                  <a:srgbClr val="375F92"/>
                </a:solidFill>
                <a:latin typeface="Calibri"/>
                <a:cs typeface="Calibri"/>
              </a:rPr>
              <a:t>Accountant</a:t>
            </a:r>
            <a:r>
              <a:rPr sz="2800" b="1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-100" dirty="0">
                <a:solidFill>
                  <a:srgbClr val="375F92"/>
                </a:solidFill>
                <a:latin typeface="Calibri"/>
                <a:cs typeface="Calibri"/>
              </a:rPr>
              <a:t>–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Aware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of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law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40" dirty="0">
                <a:solidFill>
                  <a:srgbClr val="375F92"/>
                </a:solidFill>
                <a:latin typeface="Calibri"/>
                <a:cs typeface="Calibri"/>
              </a:rPr>
              <a:t>changes</a:t>
            </a:r>
            <a:r>
              <a:rPr sz="28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that </a:t>
            </a:r>
            <a:r>
              <a:rPr sz="2800" spc="175" dirty="0">
                <a:solidFill>
                  <a:srgbClr val="375F92"/>
                </a:solidFill>
                <a:latin typeface="Calibri"/>
                <a:cs typeface="Calibri"/>
              </a:rPr>
              <a:t>can</a:t>
            </a:r>
            <a:r>
              <a:rPr sz="28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4" dirty="0">
                <a:solidFill>
                  <a:srgbClr val="375F92"/>
                </a:solidFill>
                <a:latin typeface="Calibri"/>
                <a:cs typeface="Calibri"/>
              </a:rPr>
              <a:t>impact</a:t>
            </a:r>
            <a:r>
              <a:rPr sz="28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40" dirty="0">
                <a:solidFill>
                  <a:srgbClr val="375F92"/>
                </a:solidFill>
                <a:latin typeface="Calibri"/>
                <a:cs typeface="Calibri"/>
              </a:rPr>
              <a:t>business</a:t>
            </a:r>
            <a:endParaRPr sz="2800">
              <a:latin typeface="Calibri"/>
              <a:cs typeface="Calibri"/>
            </a:endParaRPr>
          </a:p>
          <a:p>
            <a:pPr marL="318770" indent="-30607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18770" algn="l"/>
              </a:tabLst>
            </a:pPr>
            <a:r>
              <a:rPr sz="2800" b="1" spc="65" dirty="0">
                <a:solidFill>
                  <a:srgbClr val="375F92"/>
                </a:solidFill>
                <a:latin typeface="Calibri"/>
                <a:cs typeface="Calibri"/>
              </a:rPr>
              <a:t>Attorney</a:t>
            </a:r>
            <a:r>
              <a:rPr sz="28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-100" dirty="0">
                <a:solidFill>
                  <a:srgbClr val="375F92"/>
                </a:solidFill>
                <a:latin typeface="Calibri"/>
                <a:cs typeface="Calibri"/>
              </a:rPr>
              <a:t>–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Informed</a:t>
            </a:r>
            <a:r>
              <a:rPr sz="28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on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legal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5" dirty="0">
                <a:solidFill>
                  <a:srgbClr val="375F92"/>
                </a:solidFill>
                <a:latin typeface="Calibri"/>
                <a:cs typeface="Calibri"/>
              </a:rPr>
              <a:t>maneuvers</a:t>
            </a:r>
            <a:endParaRPr sz="2800">
              <a:latin typeface="Calibri"/>
              <a:cs typeface="Calibri"/>
            </a:endParaRPr>
          </a:p>
          <a:p>
            <a:pPr marL="318770" marR="214629" indent="-306705">
              <a:lnSpc>
                <a:spcPct val="118900"/>
              </a:lnSpc>
              <a:buFont typeface="Arial"/>
              <a:buChar char="•"/>
              <a:tabLst>
                <a:tab pos="318770" algn="l"/>
              </a:tabLst>
            </a:pPr>
            <a:r>
              <a:rPr sz="2800" b="1" spc="135" dirty="0">
                <a:solidFill>
                  <a:srgbClr val="375F92"/>
                </a:solidFill>
                <a:latin typeface="Calibri"/>
                <a:cs typeface="Calibri"/>
              </a:rPr>
              <a:t>Relationship</a:t>
            </a:r>
            <a:r>
              <a:rPr sz="28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b="1" spc="125" dirty="0">
                <a:solidFill>
                  <a:srgbClr val="375F92"/>
                </a:solidFill>
                <a:latin typeface="Calibri"/>
                <a:cs typeface="Calibri"/>
              </a:rPr>
              <a:t>Banker</a:t>
            </a:r>
            <a:r>
              <a:rPr sz="28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-100" dirty="0">
                <a:solidFill>
                  <a:srgbClr val="375F92"/>
                </a:solidFill>
                <a:latin typeface="Calibri"/>
                <a:cs typeface="Calibri"/>
              </a:rPr>
              <a:t>–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220" dirty="0">
                <a:solidFill>
                  <a:srgbClr val="375F92"/>
                </a:solidFill>
                <a:latin typeface="Calibri"/>
                <a:cs typeface="Calibri"/>
              </a:rPr>
              <a:t>Has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insight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into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25" dirty="0">
                <a:solidFill>
                  <a:srgbClr val="375F92"/>
                </a:solidFill>
                <a:latin typeface="Calibri"/>
                <a:cs typeface="Calibri"/>
              </a:rPr>
              <a:t>the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current</a:t>
            </a:r>
            <a:r>
              <a:rPr sz="28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1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future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5" dirty="0">
                <a:solidFill>
                  <a:srgbClr val="375F92"/>
                </a:solidFill>
                <a:latin typeface="Calibri"/>
                <a:cs typeface="Calibri"/>
              </a:rPr>
              <a:t>economic</a:t>
            </a:r>
            <a:r>
              <a:rPr sz="28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climate</a:t>
            </a:r>
            <a:endParaRPr sz="2800">
              <a:latin typeface="Calibri"/>
              <a:cs typeface="Calibri"/>
            </a:endParaRPr>
          </a:p>
          <a:p>
            <a:pPr marL="318770" marR="257810" indent="-306705">
              <a:lnSpc>
                <a:spcPct val="118900"/>
              </a:lnSpc>
              <a:spcBef>
                <a:spcPts val="15"/>
              </a:spcBef>
              <a:buFont typeface="Arial"/>
              <a:buChar char="•"/>
              <a:tabLst>
                <a:tab pos="318770" algn="l"/>
              </a:tabLst>
            </a:pPr>
            <a:r>
              <a:rPr sz="2800" b="1" spc="170" dirty="0">
                <a:solidFill>
                  <a:srgbClr val="375F92"/>
                </a:solidFill>
                <a:latin typeface="Calibri"/>
                <a:cs typeface="Calibri"/>
              </a:rPr>
              <a:t>Leasing</a:t>
            </a:r>
            <a:r>
              <a:rPr sz="2800" b="1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b="1" spc="95" dirty="0">
                <a:solidFill>
                  <a:srgbClr val="375F92"/>
                </a:solidFill>
                <a:latin typeface="Calibri"/>
                <a:cs typeface="Calibri"/>
              </a:rPr>
              <a:t>Agent</a:t>
            </a:r>
            <a:r>
              <a:rPr sz="2800" b="1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–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Experienced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with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375F92"/>
                </a:solidFill>
                <a:latin typeface="Calibri"/>
                <a:cs typeface="Calibri"/>
              </a:rPr>
              <a:t>shifts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in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industry-</a:t>
            </a:r>
            <a:r>
              <a:rPr sz="2800" spc="135" dirty="0">
                <a:solidFill>
                  <a:srgbClr val="375F92"/>
                </a:solidFill>
                <a:latin typeface="Calibri"/>
                <a:cs typeface="Calibri"/>
              </a:rPr>
              <a:t>specific</a:t>
            </a:r>
            <a:r>
              <a:rPr sz="28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trends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0294" y="2636646"/>
            <a:ext cx="5353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15" dirty="0">
                <a:solidFill>
                  <a:srgbClr val="231F1C"/>
                </a:solidFill>
                <a:latin typeface="Arial Black"/>
                <a:cs typeface="Arial Black"/>
              </a:rPr>
              <a:t>Creating</a:t>
            </a:r>
            <a:r>
              <a:rPr sz="3600" spc="-245" dirty="0">
                <a:solidFill>
                  <a:srgbClr val="231F1C"/>
                </a:solidFill>
                <a:latin typeface="Arial Black"/>
                <a:cs typeface="Arial Black"/>
              </a:rPr>
              <a:t> </a:t>
            </a:r>
            <a:r>
              <a:rPr sz="3600" spc="-240" dirty="0">
                <a:solidFill>
                  <a:srgbClr val="231F1C"/>
                </a:solidFill>
                <a:latin typeface="Arial Black"/>
                <a:cs typeface="Arial Black"/>
              </a:rPr>
              <a:t>a</a:t>
            </a:r>
            <a:r>
              <a:rPr sz="3600" spc="-250" dirty="0">
                <a:solidFill>
                  <a:srgbClr val="231F1C"/>
                </a:solidFill>
                <a:latin typeface="Arial Black"/>
                <a:cs typeface="Arial Black"/>
              </a:rPr>
              <a:t> </a:t>
            </a:r>
            <a:r>
              <a:rPr sz="3600" spc="-160" dirty="0">
                <a:solidFill>
                  <a:srgbClr val="231F1C"/>
                </a:solidFill>
                <a:latin typeface="Arial Black"/>
                <a:cs typeface="Arial Black"/>
              </a:rPr>
              <a:t>Dream</a:t>
            </a:r>
            <a:r>
              <a:rPr sz="3600" spc="-250" dirty="0">
                <a:solidFill>
                  <a:srgbClr val="231F1C"/>
                </a:solidFill>
                <a:latin typeface="Arial Black"/>
                <a:cs typeface="Arial Black"/>
              </a:rPr>
              <a:t> </a:t>
            </a:r>
            <a:r>
              <a:rPr sz="3600" spc="-360" dirty="0">
                <a:solidFill>
                  <a:srgbClr val="231F1C"/>
                </a:solidFill>
                <a:latin typeface="Arial Black"/>
                <a:cs typeface="Arial Black"/>
              </a:rPr>
              <a:t>Team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84017" y="987679"/>
            <a:ext cx="9201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60" dirty="0">
                <a:solidFill>
                  <a:srgbClr val="5CE0E6"/>
                </a:solidFill>
                <a:latin typeface="Verdana"/>
                <a:cs typeface="Verdana"/>
              </a:rPr>
              <a:t>Banker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61156" y="3540378"/>
            <a:ext cx="11696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solidFill>
                  <a:srgbClr val="5CE0E6"/>
                </a:solidFill>
                <a:latin typeface="Verdana"/>
                <a:cs typeface="Verdana"/>
              </a:rPr>
              <a:t>Attorney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95709" y="981277"/>
            <a:ext cx="152717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solidFill>
                  <a:srgbClr val="5CE0E6"/>
                </a:solidFill>
                <a:latin typeface="Verdana"/>
                <a:cs typeface="Verdana"/>
              </a:rPr>
              <a:t>Accountant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72904" y="2055368"/>
            <a:ext cx="1842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5CE0E6"/>
                </a:solidFill>
                <a:latin typeface="Verdana"/>
                <a:cs typeface="Verdana"/>
              </a:rPr>
              <a:t>Mentor</a:t>
            </a:r>
            <a:r>
              <a:rPr sz="2100" spc="-215" dirty="0">
                <a:solidFill>
                  <a:srgbClr val="5CE0E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5CE0E6"/>
                </a:solidFill>
                <a:latin typeface="Verdana"/>
                <a:cs typeface="Verdana"/>
              </a:rPr>
              <a:t>Group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42240" y="2180971"/>
            <a:ext cx="1160145" cy="763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4795">
              <a:lnSpc>
                <a:spcPct val="115199"/>
              </a:lnSpc>
              <a:spcBef>
                <a:spcPts val="100"/>
              </a:spcBef>
            </a:pPr>
            <a:r>
              <a:rPr sz="2100" spc="-20" dirty="0">
                <a:solidFill>
                  <a:srgbClr val="5CE0E6"/>
                </a:solidFill>
                <a:latin typeface="Verdana"/>
                <a:cs typeface="Verdana"/>
              </a:rPr>
              <a:t>Your </a:t>
            </a:r>
            <a:r>
              <a:rPr sz="2100" spc="-45" dirty="0">
                <a:solidFill>
                  <a:srgbClr val="5CE0E6"/>
                </a:solidFill>
                <a:latin typeface="Verdana"/>
                <a:cs typeface="Verdana"/>
              </a:rPr>
              <a:t>Business</a:t>
            </a:r>
            <a:endParaRPr sz="21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751344"/>
            <a:ext cx="18288000" cy="9535795"/>
            <a:chOff x="0" y="751344"/>
            <a:chExt cx="18288000" cy="95357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55495" y="8383536"/>
              <a:ext cx="3674363" cy="17266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449" y="8531148"/>
              <a:ext cx="6149848" cy="10204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407" y="751344"/>
              <a:ext cx="4971288" cy="8579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775447"/>
              <a:ext cx="8487156" cy="8519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25879" y="8863012"/>
              <a:ext cx="3108325" cy="73878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25500" y="84581"/>
            <a:ext cx="7094220" cy="241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9400"/>
              </a:lnSpc>
              <a:spcBef>
                <a:spcPts val="100"/>
              </a:spcBef>
            </a:pPr>
            <a:r>
              <a:rPr spc="-10" dirty="0"/>
              <a:t>Build</a:t>
            </a:r>
          </a:p>
          <a:p>
            <a:pPr algn="ctr">
              <a:lnSpc>
                <a:spcPts val="9400"/>
              </a:lnSpc>
              <a:tabLst>
                <a:tab pos="7068184" algn="l"/>
              </a:tabLst>
            </a:pPr>
            <a:r>
              <a:rPr u="dash" spc="170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dash" spc="-10" dirty="0">
                <a:uFill>
                  <a:solidFill>
                    <a:srgbClr val="000000"/>
                  </a:solidFill>
                </a:uFill>
              </a:rPr>
              <a:t>Relationships</a:t>
            </a:r>
            <a:r>
              <a:rPr u="dash" dirty="0">
                <a:uFill>
                  <a:solidFill>
                    <a:srgbClr val="000000"/>
                  </a:solidFill>
                </a:uFill>
              </a:rPr>
              <a:t>	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696"/>
            <a:ext cx="18288000" cy="10274300"/>
            <a:chOff x="0" y="12696"/>
            <a:chExt cx="18288000" cy="10274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9815"/>
              <a:ext cx="11667744" cy="8534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0951" y="12696"/>
              <a:ext cx="7947048" cy="10274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02343"/>
              <a:ext cx="18287998" cy="1684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5495" y="8383536"/>
              <a:ext cx="3674363" cy="17266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3208401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1261872"/>
                  </a:lnTo>
                  <a:lnTo>
                    <a:pt x="5897" y="1305769"/>
                  </a:lnTo>
                  <a:lnTo>
                    <a:pt x="22540" y="1345215"/>
                  </a:lnTo>
                  <a:lnTo>
                    <a:pt x="48355" y="1378634"/>
                  </a:lnTo>
                  <a:lnTo>
                    <a:pt x="81769" y="1404453"/>
                  </a:lnTo>
                  <a:lnTo>
                    <a:pt x="121208" y="1421099"/>
                  </a:lnTo>
                  <a:lnTo>
                    <a:pt x="165100" y="1426997"/>
                  </a:lnTo>
                  <a:lnTo>
                    <a:pt x="3208401" y="1426997"/>
                  </a:lnTo>
                  <a:lnTo>
                    <a:pt x="3252292" y="1421099"/>
                  </a:lnTo>
                  <a:lnTo>
                    <a:pt x="3291731" y="1404453"/>
                  </a:lnTo>
                  <a:lnTo>
                    <a:pt x="3325145" y="1378634"/>
                  </a:lnTo>
                  <a:lnTo>
                    <a:pt x="3350960" y="1345215"/>
                  </a:lnTo>
                  <a:lnTo>
                    <a:pt x="3367603" y="1305769"/>
                  </a:lnTo>
                  <a:lnTo>
                    <a:pt x="3373501" y="1261872"/>
                  </a:lnTo>
                  <a:lnTo>
                    <a:pt x="3373501" y="165100"/>
                  </a:lnTo>
                  <a:lnTo>
                    <a:pt x="3367603" y="121208"/>
                  </a:lnTo>
                  <a:lnTo>
                    <a:pt x="3350960" y="81769"/>
                  </a:lnTo>
                  <a:lnTo>
                    <a:pt x="3325145" y="48355"/>
                  </a:lnTo>
                  <a:lnTo>
                    <a:pt x="3291731" y="22540"/>
                  </a:lnTo>
                  <a:lnTo>
                    <a:pt x="3252292" y="5897"/>
                  </a:lnTo>
                  <a:lnTo>
                    <a:pt x="320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93290" y="8518906"/>
              <a:ext cx="3373754" cy="1427480"/>
            </a:xfrm>
            <a:custGeom>
              <a:avLst/>
              <a:gdLst/>
              <a:ahLst/>
              <a:cxnLst/>
              <a:rect l="l" t="t" r="r" b="b"/>
              <a:pathLst>
                <a:path w="3373755" h="1427479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3208401" y="0"/>
                  </a:lnTo>
                  <a:lnTo>
                    <a:pt x="3252292" y="5897"/>
                  </a:lnTo>
                  <a:lnTo>
                    <a:pt x="3291731" y="22540"/>
                  </a:lnTo>
                  <a:lnTo>
                    <a:pt x="3325145" y="48355"/>
                  </a:lnTo>
                  <a:lnTo>
                    <a:pt x="3350960" y="81769"/>
                  </a:lnTo>
                  <a:lnTo>
                    <a:pt x="3367603" y="121208"/>
                  </a:lnTo>
                  <a:lnTo>
                    <a:pt x="3373501" y="165100"/>
                  </a:lnTo>
                  <a:lnTo>
                    <a:pt x="3373501" y="1261872"/>
                  </a:lnTo>
                  <a:lnTo>
                    <a:pt x="3367603" y="1305769"/>
                  </a:lnTo>
                  <a:lnTo>
                    <a:pt x="3350960" y="1345215"/>
                  </a:lnTo>
                  <a:lnTo>
                    <a:pt x="3325145" y="1378634"/>
                  </a:lnTo>
                  <a:lnTo>
                    <a:pt x="3291731" y="1404453"/>
                  </a:lnTo>
                  <a:lnTo>
                    <a:pt x="3252292" y="1421099"/>
                  </a:lnTo>
                  <a:lnTo>
                    <a:pt x="3208401" y="1426997"/>
                  </a:lnTo>
                  <a:lnTo>
                    <a:pt x="165100" y="1426997"/>
                  </a:lnTo>
                  <a:lnTo>
                    <a:pt x="121208" y="1421099"/>
                  </a:lnTo>
                  <a:lnTo>
                    <a:pt x="81769" y="1404453"/>
                  </a:lnTo>
                  <a:lnTo>
                    <a:pt x="48355" y="1378634"/>
                  </a:lnTo>
                  <a:lnTo>
                    <a:pt x="22540" y="1345215"/>
                  </a:lnTo>
                  <a:lnTo>
                    <a:pt x="5897" y="1305769"/>
                  </a:lnTo>
                  <a:lnTo>
                    <a:pt x="0" y="1261872"/>
                  </a:lnTo>
                  <a:lnTo>
                    <a:pt x="0" y="1651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449" y="8531149"/>
              <a:ext cx="6149848" cy="102047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93521" y="-215727"/>
            <a:ext cx="9906635" cy="2576830"/>
          </a:xfrm>
          <a:prstGeom prst="rect">
            <a:avLst/>
          </a:prstGeom>
        </p:spPr>
        <p:txBody>
          <a:bodyPr vert="horz" wrap="square" lIns="0" tIns="463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0"/>
              </a:spcBef>
            </a:pPr>
            <a:r>
              <a:rPr u="dash" spc="-25" dirty="0">
                <a:uFill>
                  <a:solidFill>
                    <a:srgbClr val="000000"/>
                  </a:solidFill>
                </a:uFill>
              </a:rPr>
              <a:t>Real</a:t>
            </a:r>
            <a:r>
              <a:rPr u="dash" spc="-26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dash" spc="195" dirty="0">
                <a:uFill>
                  <a:solidFill>
                    <a:srgbClr val="000000"/>
                  </a:solidFill>
                </a:uFill>
              </a:rPr>
              <a:t>World</a:t>
            </a:r>
            <a:r>
              <a:rPr u="dash" spc="-25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dash" spc="-65" dirty="0">
                <a:uFill>
                  <a:solidFill>
                    <a:srgbClr val="000000"/>
                  </a:solidFill>
                </a:uFill>
              </a:rPr>
              <a:t>Experti</a:t>
            </a:r>
            <a:r>
              <a:rPr u="none" spc="-65" dirty="0"/>
              <a:t>se</a:t>
            </a:r>
          </a:p>
          <a:p>
            <a:pPr marR="829944" algn="ctr">
              <a:lnSpc>
                <a:spcPct val="100000"/>
              </a:lnSpc>
              <a:spcBef>
                <a:spcPts val="1415"/>
              </a:spcBef>
            </a:pPr>
            <a:r>
              <a:rPr sz="3600" spc="-405" dirty="0">
                <a:latin typeface="Arial Black"/>
                <a:cs typeface="Arial Black"/>
              </a:rPr>
              <a:t>Join</a:t>
            </a:r>
            <a:r>
              <a:rPr sz="3600" spc="-270" dirty="0">
                <a:latin typeface="Arial Black"/>
                <a:cs typeface="Arial Black"/>
              </a:rPr>
              <a:t> </a:t>
            </a:r>
            <a:r>
              <a:rPr sz="3600" spc="-240" dirty="0">
                <a:latin typeface="Arial Black"/>
                <a:cs typeface="Arial Black"/>
              </a:rPr>
              <a:t>a</a:t>
            </a:r>
            <a:r>
              <a:rPr sz="3600" spc="-260" dirty="0">
                <a:latin typeface="Arial Black"/>
                <a:cs typeface="Arial Black"/>
              </a:rPr>
              <a:t> </a:t>
            </a:r>
            <a:r>
              <a:rPr sz="3600" spc="-10" dirty="0">
                <a:latin typeface="Arial Black"/>
                <a:cs typeface="Arial Black"/>
              </a:rPr>
              <a:t>Group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1605" y="4992395"/>
            <a:ext cx="8585835" cy="226187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349250" algn="l"/>
              </a:tabLst>
            </a:pPr>
            <a:r>
              <a:rPr sz="2800" spc="90" dirty="0">
                <a:solidFill>
                  <a:srgbClr val="375F92"/>
                </a:solidFill>
                <a:latin typeface="Calibri"/>
                <a:cs typeface="Calibri"/>
              </a:rPr>
              <a:t>Listen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to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experienced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30" dirty="0">
                <a:solidFill>
                  <a:srgbClr val="375F92"/>
                </a:solidFill>
                <a:latin typeface="Calibri"/>
                <a:cs typeface="Calibri"/>
              </a:rPr>
              <a:t>business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375F92"/>
                </a:solidFill>
                <a:latin typeface="Calibri"/>
                <a:cs typeface="Calibri"/>
              </a:rPr>
              <a:t>owners</a:t>
            </a:r>
            <a:endParaRPr sz="2800">
              <a:latin typeface="Calibri"/>
              <a:cs typeface="Calibri"/>
            </a:endParaRPr>
          </a:p>
          <a:p>
            <a:pPr marL="349250" marR="965200" indent="-337185">
              <a:lnSpc>
                <a:spcPct val="130800"/>
              </a:lnSpc>
              <a:spcBef>
                <a:spcPts val="5"/>
              </a:spcBef>
              <a:buFont typeface="Arial"/>
              <a:buChar char="•"/>
              <a:tabLst>
                <a:tab pos="349250" algn="l"/>
              </a:tabLst>
            </a:pP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Gain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insights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on</a:t>
            </a:r>
            <a:r>
              <a:rPr sz="28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tax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375F92"/>
                </a:solidFill>
                <a:latin typeface="Calibri"/>
                <a:cs typeface="Calibri"/>
              </a:rPr>
              <a:t>strategies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financial </a:t>
            </a:r>
            <a:r>
              <a:rPr sz="2800" spc="75" dirty="0">
                <a:solidFill>
                  <a:srgbClr val="375F92"/>
                </a:solidFill>
                <a:latin typeface="Calibri"/>
                <a:cs typeface="Calibri"/>
              </a:rPr>
              <a:t>management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 from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your</a:t>
            </a:r>
            <a:r>
              <a:rPr sz="28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80" dirty="0">
                <a:solidFill>
                  <a:srgbClr val="375F92"/>
                </a:solidFill>
                <a:latin typeface="Calibri"/>
                <a:cs typeface="Calibri"/>
              </a:rPr>
              <a:t>peers,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 what</a:t>
            </a:r>
            <a:r>
              <a:rPr sz="28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do</a:t>
            </a:r>
            <a:r>
              <a:rPr sz="28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they</a:t>
            </a:r>
            <a:r>
              <a:rPr sz="28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25" dirty="0">
                <a:solidFill>
                  <a:srgbClr val="375F92"/>
                </a:solidFill>
                <a:latin typeface="Calibri"/>
                <a:cs typeface="Calibri"/>
              </a:rPr>
              <a:t>do?</a:t>
            </a:r>
            <a:endParaRPr sz="2800">
              <a:latin typeface="Calibri"/>
              <a:cs typeface="Calibri"/>
            </a:endParaRPr>
          </a:p>
          <a:p>
            <a:pPr marL="349250" indent="-336550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349250" algn="l"/>
              </a:tabLst>
            </a:pPr>
            <a:r>
              <a:rPr sz="2800" spc="65" dirty="0">
                <a:solidFill>
                  <a:srgbClr val="375F92"/>
                </a:solidFill>
                <a:latin typeface="Calibri"/>
                <a:cs typeface="Calibri"/>
              </a:rPr>
              <a:t>Surround</a:t>
            </a:r>
            <a:r>
              <a:rPr sz="28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45" dirty="0">
                <a:solidFill>
                  <a:srgbClr val="375F92"/>
                </a:solidFill>
                <a:latin typeface="Calibri"/>
                <a:cs typeface="Calibri"/>
              </a:rPr>
              <a:t>yourself</a:t>
            </a:r>
            <a:r>
              <a:rPr sz="28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with</a:t>
            </a:r>
            <a:r>
              <a:rPr sz="28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150" dirty="0">
                <a:solidFill>
                  <a:srgbClr val="375F92"/>
                </a:solidFill>
                <a:latin typeface="Calibri"/>
                <a:cs typeface="Calibri"/>
              </a:rPr>
              <a:t>successful</a:t>
            </a:r>
            <a:r>
              <a:rPr sz="28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like-</a:t>
            </a:r>
            <a:r>
              <a:rPr sz="2800" spc="70" dirty="0">
                <a:solidFill>
                  <a:srgbClr val="375F92"/>
                </a:solidFill>
                <a:latin typeface="Calibri"/>
                <a:cs typeface="Calibri"/>
              </a:rPr>
              <a:t>minded</a:t>
            </a:r>
            <a:r>
              <a:rPr sz="28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800" spc="60" dirty="0">
                <a:solidFill>
                  <a:srgbClr val="375F92"/>
                </a:solidFill>
                <a:latin typeface="Calibri"/>
                <a:cs typeface="Calibri"/>
              </a:rPr>
              <a:t>people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4980" y="2844000"/>
            <a:ext cx="4735195" cy="114554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1390"/>
              </a:spcBef>
              <a:buFont typeface="Arial"/>
              <a:buChar char="•"/>
              <a:tabLst>
                <a:tab pos="349250" algn="l"/>
                <a:tab pos="4606290" algn="l"/>
              </a:tabLst>
            </a:pPr>
            <a:r>
              <a:rPr sz="2600" spc="140" dirty="0">
                <a:solidFill>
                  <a:srgbClr val="375F92"/>
                </a:solidFill>
                <a:latin typeface="Calibri"/>
                <a:cs typeface="Calibri"/>
              </a:rPr>
              <a:t>Local</a:t>
            </a:r>
            <a:r>
              <a:rPr sz="26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spc="105" dirty="0">
                <a:solidFill>
                  <a:srgbClr val="375F92"/>
                </a:solidFill>
                <a:latin typeface="Calibri"/>
                <a:cs typeface="Calibri"/>
              </a:rPr>
              <a:t>BNI</a:t>
            </a:r>
            <a:r>
              <a:rPr sz="26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spc="85" dirty="0">
                <a:solidFill>
                  <a:srgbClr val="375F92"/>
                </a:solidFill>
                <a:latin typeface="Calibri"/>
                <a:cs typeface="Calibri"/>
              </a:rPr>
              <a:t>Chapter</a:t>
            </a:r>
            <a:r>
              <a:rPr sz="2600" dirty="0">
                <a:solidFill>
                  <a:srgbClr val="375F92"/>
                </a:solidFill>
                <a:latin typeface="Calibri"/>
                <a:cs typeface="Calibri"/>
              </a:rPr>
              <a:t>	</a:t>
            </a:r>
            <a:r>
              <a:rPr sz="3900" spc="-75" baseline="1068" dirty="0">
                <a:solidFill>
                  <a:srgbClr val="375F92"/>
                </a:solidFill>
                <a:latin typeface="Arial"/>
                <a:cs typeface="Arial"/>
              </a:rPr>
              <a:t>•</a:t>
            </a:r>
            <a:endParaRPr sz="3900" baseline="1068">
              <a:latin typeface="Arial"/>
              <a:cs typeface="Arial"/>
            </a:endParaRPr>
          </a:p>
          <a:p>
            <a:pPr marL="349250" indent="-336550">
              <a:lnSpc>
                <a:spcPct val="100000"/>
              </a:lnSpc>
              <a:spcBef>
                <a:spcPts val="1285"/>
              </a:spcBef>
              <a:buFont typeface="Arial"/>
              <a:buChar char="•"/>
              <a:tabLst>
                <a:tab pos="349250" algn="l"/>
                <a:tab pos="4606290" algn="l"/>
              </a:tabLst>
            </a:pPr>
            <a:r>
              <a:rPr sz="2600" spc="55" dirty="0">
                <a:solidFill>
                  <a:srgbClr val="375F92"/>
                </a:solidFill>
                <a:latin typeface="Calibri"/>
                <a:cs typeface="Calibri"/>
              </a:rPr>
              <a:t>Industry-</a:t>
            </a:r>
            <a:r>
              <a:rPr sz="2600" spc="120" dirty="0">
                <a:solidFill>
                  <a:srgbClr val="375F92"/>
                </a:solidFill>
                <a:latin typeface="Calibri"/>
                <a:cs typeface="Calibri"/>
              </a:rPr>
              <a:t>Specific</a:t>
            </a:r>
            <a:r>
              <a:rPr sz="2600" spc="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375F92"/>
                </a:solidFill>
                <a:latin typeface="Calibri"/>
                <a:cs typeface="Calibri"/>
              </a:rPr>
              <a:t>Peer</a:t>
            </a:r>
            <a:r>
              <a:rPr sz="2600" spc="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375F92"/>
                </a:solidFill>
                <a:latin typeface="Calibri"/>
                <a:cs typeface="Calibri"/>
              </a:rPr>
              <a:t>Group</a:t>
            </a:r>
            <a:r>
              <a:rPr sz="2600" dirty="0">
                <a:solidFill>
                  <a:srgbClr val="375F92"/>
                </a:solidFill>
                <a:latin typeface="Calibri"/>
                <a:cs typeface="Calibri"/>
              </a:rPr>
              <a:t>	</a:t>
            </a:r>
            <a:r>
              <a:rPr sz="3900" spc="-75" baseline="1068" dirty="0">
                <a:solidFill>
                  <a:srgbClr val="375F92"/>
                </a:solidFill>
                <a:latin typeface="Arial"/>
                <a:cs typeface="Arial"/>
              </a:rPr>
              <a:t>•</a:t>
            </a:r>
            <a:endParaRPr sz="3900" baseline="1068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05754" y="2840584"/>
            <a:ext cx="5162550" cy="1144905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2600" spc="55" dirty="0">
                <a:solidFill>
                  <a:srgbClr val="375F92"/>
                </a:solidFill>
                <a:latin typeface="Calibri"/>
                <a:cs typeface="Calibri"/>
              </a:rPr>
              <a:t>Industry-</a:t>
            </a:r>
            <a:r>
              <a:rPr sz="2600" spc="120" dirty="0">
                <a:solidFill>
                  <a:srgbClr val="375F92"/>
                </a:solidFill>
                <a:latin typeface="Calibri"/>
                <a:cs typeface="Calibri"/>
              </a:rPr>
              <a:t>Specific</a:t>
            </a:r>
            <a:r>
              <a:rPr sz="26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spc="105" dirty="0">
                <a:solidFill>
                  <a:srgbClr val="375F92"/>
                </a:solidFill>
                <a:latin typeface="Calibri"/>
                <a:cs typeface="Calibri"/>
              </a:rPr>
              <a:t>Associations</a:t>
            </a:r>
            <a:r>
              <a:rPr sz="26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375F92"/>
                </a:solidFill>
                <a:latin typeface="Calibri"/>
                <a:cs typeface="Calibri"/>
              </a:rPr>
              <a:t>(NLA)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600" spc="114" dirty="0">
                <a:solidFill>
                  <a:srgbClr val="375F92"/>
                </a:solidFill>
                <a:latin typeface="Calibri"/>
                <a:cs typeface="Calibri"/>
              </a:rPr>
              <a:t>Chamber</a:t>
            </a:r>
            <a:r>
              <a:rPr sz="26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375F92"/>
                </a:solidFill>
                <a:latin typeface="Calibri"/>
                <a:cs typeface="Calibri"/>
              </a:rPr>
              <a:t>of</a:t>
            </a:r>
            <a:r>
              <a:rPr sz="26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spc="120" dirty="0">
                <a:solidFill>
                  <a:srgbClr val="375F92"/>
                </a:solidFill>
                <a:latin typeface="Calibri"/>
                <a:cs typeface="Calibri"/>
              </a:rPr>
              <a:t>Commerce</a:t>
            </a:r>
            <a:r>
              <a:rPr sz="26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600" spc="85" dirty="0">
                <a:solidFill>
                  <a:srgbClr val="375F92"/>
                </a:solidFill>
                <a:latin typeface="Calibri"/>
                <a:cs typeface="Calibri"/>
              </a:rPr>
              <a:t>Groups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25879" y="8863012"/>
            <a:ext cx="3108325" cy="7387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4670AFDB14084B949AFEC3D8C8A802" ma:contentTypeVersion="15" ma:contentTypeDescription="Create a new document." ma:contentTypeScope="" ma:versionID="f1a884e004a21fafd0c70deaad0e0075">
  <xsd:schema xmlns:xsd="http://www.w3.org/2001/XMLSchema" xmlns:xs="http://www.w3.org/2001/XMLSchema" xmlns:p="http://schemas.microsoft.com/office/2006/metadata/properties" xmlns:ns2="e0568f08-6d3d-45dd-a73f-448ed136e9f3" xmlns:ns3="fddfcd6a-91bd-436e-90a8-f825f5435516" targetNamespace="http://schemas.microsoft.com/office/2006/metadata/properties" ma:root="true" ma:fieldsID="25d20ba12d035595959d151a84b2ca20" ns2:_="" ns3:_="">
    <xsd:import namespace="e0568f08-6d3d-45dd-a73f-448ed136e9f3"/>
    <xsd:import namespace="fddfcd6a-91bd-436e-90a8-f825f5435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68f08-6d3d-45dd-a73f-448ed136e9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a174779-9f33-4c96-9c8a-d5811d7577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fcd6a-91bd-436e-90a8-f825f543551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64632fb-4a2b-40c3-95a3-a1504f1ba9be}" ma:internalName="TaxCatchAll" ma:showField="CatchAllData" ma:web="fddfcd6a-91bd-436e-90a8-f825f5435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568f08-6d3d-45dd-a73f-448ed136e9f3">
      <Terms xmlns="http://schemas.microsoft.com/office/infopath/2007/PartnerControls"/>
    </lcf76f155ced4ddcb4097134ff3c332f>
    <TaxCatchAll xmlns="fddfcd6a-91bd-436e-90a8-f825f543551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F9ED52-17F7-4C4E-BF5B-4225951CAB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68f08-6d3d-45dd-a73f-448ed136e9f3"/>
    <ds:schemaRef ds:uri="fddfcd6a-91bd-436e-90a8-f825f54355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8B5F57-EEB1-4291-945B-AD2B3BBBA3CE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fddfcd6a-91bd-436e-90a8-f825f5435516"/>
    <ds:schemaRef ds:uri="e0568f08-6d3d-45dd-a73f-448ed136e9f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4021F9-EC67-40AF-877F-AFB4600719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Custom</PresentationFormat>
  <Paragraphs>137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Verdana</vt:lpstr>
      <vt:lpstr>Office Theme</vt:lpstr>
      <vt:lpstr>PowerPoint Presentation</vt:lpstr>
      <vt:lpstr>What You Never Knew the IRS Will Let You Do</vt:lpstr>
      <vt:lpstr>Welcome &amp; Thank You to Our Sponsors</vt:lpstr>
      <vt:lpstr>It’s Your American Duty</vt:lpstr>
      <vt:lpstr>Tax Credits</vt:lpstr>
      <vt:lpstr>Tax Credits</vt:lpstr>
      <vt:lpstr>Financial Blueprint</vt:lpstr>
      <vt:lpstr>Build  Relationships </vt:lpstr>
      <vt:lpstr>Real World Expertise Join a Group</vt:lpstr>
      <vt:lpstr>State Credits</vt:lpstr>
      <vt:lpstr>Tax Strategy</vt:lpstr>
      <vt:lpstr>Creating Advantages</vt:lpstr>
      <vt:lpstr>Becky From Boston</vt:lpstr>
      <vt:lpstr>Let Us Know How We Did!</vt:lpstr>
      <vt:lpstr>Thank You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Talk Money</dc:title>
  <dc:creator>Susan Rose</dc:creator>
  <cp:lastModifiedBy>Sarah Mercer</cp:lastModifiedBy>
  <cp:revision>1</cp:revision>
  <cp:lastPrinted>2025-02-20T22:09:47Z</cp:lastPrinted>
  <dcterms:created xsi:type="dcterms:W3CDTF">2025-02-20T22:09:00Z</dcterms:created>
  <dcterms:modified xsi:type="dcterms:W3CDTF">2025-02-20T22:09:49Z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2025-02-20T00:00:00Z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2025-02-20T00:00:00Z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0x010100FA4670AFDB14084B949AFEC3D8C8A802</vt:lpwstr>
  </property>
  <property fmtid="{D5CDD505-2E9C-101B-9397-08002B2CF9AE}" pid="7" name="MediaServiceImageTags">
    <vt:lpwstr/>
  </property>
</Properties>
</file>